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
      <p:font typeface="Belina" charset="1" panose="00000500000000000000"/>
      <p:regular r:id="rId15"/>
    </p:embeddedFont>
    <p:embeddedFont>
      <p:font typeface="TC Milo" charset="1" panose="00000000000000000000"/>
      <p:regular r:id="rId16"/>
    </p:embeddedFont>
    <p:embeddedFont>
      <p:font typeface="Carelia" charset="1" panose="00000500000000000000"/>
      <p:regular r:id="rId17"/>
    </p:embeddedFont>
    <p:embeddedFont>
      <p:font typeface="Carelia Italics" charset="1" panose="000005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More Sugar" charset="1" panose="00000000000000000000"/>
      <p:regular r:id="rId25"/>
    </p:embeddedFont>
    <p:embeddedFont>
      <p:font typeface="More Sugar Thin" charset="1" panose="00000000000000000000"/>
      <p:regular r:id="rId26"/>
    </p:embeddedFont>
    <p:embeddedFont>
      <p:font typeface="Zenaida" charset="1" panose="00000500000000000000"/>
      <p:regular r:id="rId27"/>
    </p:embeddedFont>
    <p:embeddedFont>
      <p:font typeface="Zenaida Bold" charset="1" panose="00000800000000000000"/>
      <p:regular r:id="rId28"/>
    </p:embeddedFont>
    <p:embeddedFont>
      <p:font typeface="Zenaida Medium" charset="1" panose="00000600000000000000"/>
      <p:regular r:id="rId29"/>
    </p:embeddedFont>
    <p:embeddedFont>
      <p:font typeface="Zenaida Ultra-Bold" charset="1" panose="000009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50" Target="slides/slide20.xml" Type="http://schemas.openxmlformats.org/officeDocument/2006/relationships/slide"/><Relationship Id="rId51" Target="slides/slide21.xml" Type="http://schemas.openxmlformats.org/officeDocument/2006/relationships/slide"/><Relationship Id="rId52" Target="slides/slide22.xml" Type="http://schemas.openxmlformats.org/officeDocument/2006/relationships/slide"/><Relationship Id="rId53" Target="slides/slide23.xml" Type="http://schemas.openxmlformats.org/officeDocument/2006/relationships/slide"/><Relationship Id="rId54" Target="slides/slide24.xml" Type="http://schemas.openxmlformats.org/officeDocument/2006/relationships/slide"/><Relationship Id="rId55" Target="slides/slide25.xml" Type="http://schemas.openxmlformats.org/officeDocument/2006/relationships/slide"/><Relationship Id="rId56" Target="slides/slide26.xml" Type="http://schemas.openxmlformats.org/officeDocument/2006/relationships/slide"/><Relationship Id="rId57" Target="slides/slide27.xml" Type="http://schemas.openxmlformats.org/officeDocument/2006/relationships/slide"/><Relationship Id="rId58" Target="slides/slide28.xml" Type="http://schemas.openxmlformats.org/officeDocument/2006/relationships/slide"/><Relationship Id="rId59" Target="slides/slide29.xml" Type="http://schemas.openxmlformats.org/officeDocument/2006/relationships/slide"/><Relationship Id="rId6" Target="fonts/font6.fntdata" Type="http://schemas.openxmlformats.org/officeDocument/2006/relationships/font"/><Relationship Id="rId60" Target="slides/slide30.xml" Type="http://schemas.openxmlformats.org/officeDocument/2006/relationships/slide"/><Relationship Id="rId61" Target="slides/slide31.xml" Type="http://schemas.openxmlformats.org/officeDocument/2006/relationships/slide"/><Relationship Id="rId62" Target="slides/slide32.xml" Type="http://schemas.openxmlformats.org/officeDocument/2006/relationships/slide"/><Relationship Id="rId63" Target="slides/slide33.xml" Type="http://schemas.openxmlformats.org/officeDocument/2006/relationships/slide"/><Relationship Id="rId64" Target="slides/slide34.xml" Type="http://schemas.openxmlformats.org/officeDocument/2006/relationships/slide"/><Relationship Id="rId65" Target="slides/slide35.xml" Type="http://schemas.openxmlformats.org/officeDocument/2006/relationships/slide"/><Relationship Id="rId66" Target="slides/slide36.xml" Type="http://schemas.openxmlformats.org/officeDocument/2006/relationships/slide"/><Relationship Id="rId67" Target="slides/slide37.xml" Type="http://schemas.openxmlformats.org/officeDocument/2006/relationships/slide"/><Relationship Id="rId68" Target="slides/slide38.xml" Type="http://schemas.openxmlformats.org/officeDocument/2006/relationships/slide"/><Relationship Id="rId69" Target="slides/slide39.xml" Type="http://schemas.openxmlformats.org/officeDocument/2006/relationships/slide"/><Relationship Id="rId7" Target="fonts/font7.fntdata" Type="http://schemas.openxmlformats.org/officeDocument/2006/relationships/font"/><Relationship Id="rId70" Target="slides/slide40.xml" Type="http://schemas.openxmlformats.org/officeDocument/2006/relationships/slide"/><Relationship Id="rId71" Target="slides/slide41.xml" Type="http://schemas.openxmlformats.org/officeDocument/2006/relationships/slide"/><Relationship Id="rId72" Target="slides/slide4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wpuf7qReRQQ"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OlWW5apAnHU"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l8upLFVhAK4"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zM_B4zW_RmM"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MI5w23ahPQk"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https://en.wikipedia.org/wiki/Folk_dance" TargetMode="External" Type="http://schemas.openxmlformats.org/officeDocument/2006/relationships/hyperlink"/></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18yquOFzJAE"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jo3DAQxGjBo"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7d2LVHba_So"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cPNwGpbA-BY"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49.jpeg" Type="http://schemas.openxmlformats.org/officeDocument/2006/relationships/image"/><Relationship Id="rId4" Target="https://youtu.be/7o4Gbf6xWhE"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49.jpeg" Type="http://schemas.openxmlformats.org/officeDocument/2006/relationships/image"/><Relationship Id="rId4" Target="https://youtu.be/5BWN-mZXUMI"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49.jpeg" Type="http://schemas.openxmlformats.org/officeDocument/2006/relationships/image"/><Relationship Id="rId4" Target="https://youtu.be/EzsR9Wymmyc"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79.pn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49.jpeg" Type="http://schemas.openxmlformats.org/officeDocument/2006/relationships/image"/><Relationship Id="rId4" Target="https://youtu.be/fDTfvY2CWgc?t=32"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84.png" Type="http://schemas.openxmlformats.org/officeDocument/2006/relationships/image"/><Relationship Id="rId4" Target="../media/image85.svg" Type="http://schemas.openxmlformats.org/officeDocument/2006/relationships/image"/><Relationship Id="rId5" Target="../media/image79.pn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49.jpeg" Type="http://schemas.openxmlformats.org/officeDocument/2006/relationships/image"/><Relationship Id="rId4" Target="https://youtu.be/uzYE-XZCtro?t=488"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79.pn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49.jpeg" Type="http://schemas.openxmlformats.org/officeDocument/2006/relationships/image"/><Relationship Id="rId4" Target="https://youtu.be/JvFu72udEtQ"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79.pn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49.jpeg" Type="http://schemas.openxmlformats.org/officeDocument/2006/relationships/image"/><Relationship Id="rId4" Target="https://youtu.be/w_AX_Fmqkmk"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79.pn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49.jpeg" Type="http://schemas.openxmlformats.org/officeDocument/2006/relationships/image"/><Relationship Id="rId4" Target="https://youtu.be/NHyQc-GjA_Y"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png" Type="http://schemas.openxmlformats.org/officeDocument/2006/relationships/image"/><Relationship Id="rId15" Target="../media/image34.png" Type="http://schemas.openxmlformats.org/officeDocument/2006/relationships/image"/><Relationship Id="rId2" Target="../media/image18.jpeg" Type="http://schemas.openxmlformats.org/officeDocument/2006/relationships/image"/><Relationship Id="rId3" Target="../media/image22.jpeg" Type="http://schemas.openxmlformats.org/officeDocument/2006/relationships/image"/><Relationship Id="rId4" Target="../media/image23.png" Type="http://schemas.openxmlformats.org/officeDocument/2006/relationships/image"/><Relationship Id="rId5" Target="../media/image19.jpeg" Type="http://schemas.openxmlformats.org/officeDocument/2006/relationships/image"/><Relationship Id="rId6" Target="../media/image20.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9.jpeg" Type="http://schemas.openxmlformats.org/officeDocument/2006/relationships/image"/><Relationship Id="rId4" Target="https://youtu.be/U2Vq6YWrNrI" TargetMode="External" Type="http://schemas.openxmlformats.org/officeDocument/2006/relationships/video"/><Relationship Id="rId5" Target="../media/image50.png" Type="http://schemas.openxmlformats.org/officeDocument/2006/relationships/image"/><Relationship Id="rId6"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20" t="-42089" r="-1800" b="-43369"/>
            </a:stretch>
          </a:blipFill>
        </p:spPr>
      </p:sp>
      <p:sp>
        <p:nvSpPr>
          <p:cNvPr name="Freeform 3" id="3"/>
          <p:cNvSpPr/>
          <p:nvPr/>
        </p:nvSpPr>
        <p:spPr>
          <a:xfrm flipH="false" flipV="false" rot="0">
            <a:off x="1547578" y="975630"/>
            <a:ext cx="15082893" cy="8908375"/>
          </a:xfrm>
          <a:custGeom>
            <a:avLst/>
            <a:gdLst/>
            <a:ahLst/>
            <a:cxnLst/>
            <a:rect r="r" b="b" t="t" l="l"/>
            <a:pathLst>
              <a:path h="8908375" w="15082893">
                <a:moveTo>
                  <a:pt x="0" y="0"/>
                </a:moveTo>
                <a:lnTo>
                  <a:pt x="15082893" y="0"/>
                </a:lnTo>
                <a:lnTo>
                  <a:pt x="15082893" y="8908376"/>
                </a:lnTo>
                <a:lnTo>
                  <a:pt x="0" y="8908376"/>
                </a:lnTo>
                <a:lnTo>
                  <a:pt x="0" y="0"/>
                </a:lnTo>
                <a:close/>
              </a:path>
            </a:pathLst>
          </a:custGeom>
          <a:blipFill>
            <a:blip r:embed="rId3"/>
            <a:stretch>
              <a:fillRect l="0" t="0" r="0" b="0"/>
            </a:stretch>
          </a:blipFill>
        </p:spPr>
      </p:sp>
      <p:sp>
        <p:nvSpPr>
          <p:cNvPr name="TextBox 4" id="4"/>
          <p:cNvSpPr txBox="true"/>
          <p:nvPr/>
        </p:nvSpPr>
        <p:spPr>
          <a:xfrm rot="0">
            <a:off x="3070364" y="1761254"/>
            <a:ext cx="12037320" cy="3766581"/>
          </a:xfrm>
          <a:prstGeom prst="rect">
            <a:avLst/>
          </a:prstGeom>
        </p:spPr>
        <p:txBody>
          <a:bodyPr anchor="t" rtlCol="false" tIns="0" lIns="0" bIns="0" rIns="0">
            <a:spAutoFit/>
          </a:bodyPr>
          <a:lstStyle/>
          <a:p>
            <a:pPr algn="ctr" marL="0" indent="0" lvl="0">
              <a:lnSpc>
                <a:spcPts val="14638"/>
              </a:lnSpc>
            </a:pPr>
            <a:r>
              <a:rPr lang="en-US" sz="12840">
                <a:solidFill>
                  <a:srgbClr val="000000"/>
                </a:solidFill>
                <a:latin typeface="TC Milo Bold"/>
              </a:rPr>
              <a:t>PHILIPPINE TRADITIONAL DANCES</a:t>
            </a:r>
          </a:p>
        </p:txBody>
      </p:sp>
      <p:sp>
        <p:nvSpPr>
          <p:cNvPr name="TextBox 5" id="5"/>
          <p:cNvSpPr txBox="true"/>
          <p:nvPr/>
        </p:nvSpPr>
        <p:spPr>
          <a:xfrm rot="0">
            <a:off x="3125340" y="5643458"/>
            <a:ext cx="12037320" cy="752475"/>
          </a:xfrm>
          <a:prstGeom prst="rect">
            <a:avLst/>
          </a:prstGeom>
        </p:spPr>
        <p:txBody>
          <a:bodyPr anchor="t" rtlCol="false" tIns="0" lIns="0" bIns="0" rIns="0">
            <a:spAutoFit/>
          </a:bodyPr>
          <a:lstStyle/>
          <a:p>
            <a:pPr algn="ctr" marL="0" indent="0" lvl="0">
              <a:lnSpc>
                <a:spcPts val="5700"/>
              </a:lnSpc>
            </a:pPr>
            <a:r>
              <a:rPr lang="en-US" sz="5000">
                <a:solidFill>
                  <a:srgbClr val="000000"/>
                </a:solidFill>
                <a:latin typeface="TC Milo Bold"/>
              </a:rPr>
              <a:t>PRESENTED BY:</a:t>
            </a:r>
          </a:p>
        </p:txBody>
      </p:sp>
      <p:sp>
        <p:nvSpPr>
          <p:cNvPr name="TextBox 6" id="6"/>
          <p:cNvSpPr txBox="true"/>
          <p:nvPr/>
        </p:nvSpPr>
        <p:spPr>
          <a:xfrm rot="0">
            <a:off x="3125340" y="6405458"/>
            <a:ext cx="12037320" cy="2543175"/>
          </a:xfrm>
          <a:prstGeom prst="rect">
            <a:avLst/>
          </a:prstGeom>
        </p:spPr>
        <p:txBody>
          <a:bodyPr anchor="t" rtlCol="false" tIns="0" lIns="0" bIns="0" rIns="0">
            <a:spAutoFit/>
          </a:bodyPr>
          <a:lstStyle/>
          <a:p>
            <a:pPr algn="ctr">
              <a:lnSpc>
                <a:spcPts val="2850"/>
              </a:lnSpc>
            </a:pPr>
            <a:r>
              <a:rPr lang="en-US" sz="2500">
                <a:solidFill>
                  <a:srgbClr val="000000"/>
                </a:solidFill>
                <a:latin typeface="TC Milo Bold"/>
              </a:rPr>
              <a:t>JACELYN CARATAO</a:t>
            </a:r>
          </a:p>
          <a:p>
            <a:pPr algn="ctr">
              <a:lnSpc>
                <a:spcPts val="2850"/>
              </a:lnSpc>
            </a:pPr>
            <a:r>
              <a:rPr lang="en-US" sz="2500">
                <a:solidFill>
                  <a:srgbClr val="000000"/>
                </a:solidFill>
                <a:latin typeface="TC Milo Bold"/>
              </a:rPr>
              <a:t>Justine Peralta</a:t>
            </a:r>
          </a:p>
          <a:p>
            <a:pPr algn="ctr">
              <a:lnSpc>
                <a:spcPts val="2850"/>
              </a:lnSpc>
            </a:pPr>
            <a:r>
              <a:rPr lang="en-US" sz="2500">
                <a:solidFill>
                  <a:srgbClr val="000000"/>
                </a:solidFill>
                <a:latin typeface="TC Milo Bold"/>
              </a:rPr>
              <a:t>Mike Caram</a:t>
            </a:r>
          </a:p>
          <a:p>
            <a:pPr algn="ctr">
              <a:lnSpc>
                <a:spcPts val="2850"/>
              </a:lnSpc>
            </a:pPr>
            <a:r>
              <a:rPr lang="en-US" sz="2500">
                <a:solidFill>
                  <a:srgbClr val="000000"/>
                </a:solidFill>
                <a:latin typeface="TC Milo Bold"/>
              </a:rPr>
              <a:t>Garvy Capalac</a:t>
            </a:r>
          </a:p>
          <a:p>
            <a:pPr algn="ctr">
              <a:lnSpc>
                <a:spcPts val="2850"/>
              </a:lnSpc>
            </a:pPr>
            <a:r>
              <a:rPr lang="en-US" sz="2500">
                <a:solidFill>
                  <a:srgbClr val="000000"/>
                </a:solidFill>
                <a:latin typeface="TC Milo Bold"/>
              </a:rPr>
              <a:t>Martin Monte</a:t>
            </a:r>
          </a:p>
          <a:p>
            <a:pPr algn="ctr">
              <a:lnSpc>
                <a:spcPts val="2850"/>
              </a:lnSpc>
            </a:pPr>
            <a:r>
              <a:rPr lang="en-US" sz="2500">
                <a:solidFill>
                  <a:srgbClr val="000000"/>
                </a:solidFill>
                <a:latin typeface="TC Milo Bold"/>
              </a:rPr>
              <a:t>LAURENZ LISTANGCO</a:t>
            </a:r>
          </a:p>
          <a:p>
            <a:pPr algn="ctr" marL="0" indent="0" lvl="0">
              <a:lnSpc>
                <a:spcPts val="285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sp>
        <p:nvSpPr>
          <p:cNvPr name="Freeform 3" id="3"/>
          <p:cNvSpPr/>
          <p:nvPr/>
        </p:nvSpPr>
        <p:spPr>
          <a:xfrm flipH="false" flipV="false" rot="-810897">
            <a:off x="5716969" y="-187901"/>
            <a:ext cx="8052089" cy="11973367"/>
          </a:xfrm>
          <a:custGeom>
            <a:avLst/>
            <a:gdLst/>
            <a:ahLst/>
            <a:cxnLst/>
            <a:rect r="r" b="b" t="t" l="l"/>
            <a:pathLst>
              <a:path h="11973367" w="8052089">
                <a:moveTo>
                  <a:pt x="0" y="0"/>
                </a:moveTo>
                <a:lnTo>
                  <a:pt x="8052090" y="0"/>
                </a:lnTo>
                <a:lnTo>
                  <a:pt x="8052090" y="11973367"/>
                </a:lnTo>
                <a:lnTo>
                  <a:pt x="0" y="11973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28451" y="2455844"/>
            <a:ext cx="5330849" cy="2819346"/>
          </a:xfrm>
          <a:custGeom>
            <a:avLst/>
            <a:gdLst/>
            <a:ahLst/>
            <a:cxnLst/>
            <a:rect r="r" b="b" t="t" l="l"/>
            <a:pathLst>
              <a:path h="2819346" w="5330849">
                <a:moveTo>
                  <a:pt x="0" y="0"/>
                </a:moveTo>
                <a:lnTo>
                  <a:pt x="5330849" y="0"/>
                </a:lnTo>
                <a:lnTo>
                  <a:pt x="5330849" y="2819346"/>
                </a:lnTo>
                <a:lnTo>
                  <a:pt x="0" y="2819346"/>
                </a:lnTo>
                <a:lnTo>
                  <a:pt x="0" y="0"/>
                </a:lnTo>
                <a:close/>
              </a:path>
            </a:pathLst>
          </a:custGeom>
          <a:blipFill>
            <a:blip r:embed="rId5"/>
            <a:stretch>
              <a:fillRect l="0" t="-25824" r="0" b="0"/>
            </a:stretch>
          </a:blipFill>
        </p:spPr>
      </p:sp>
      <p:sp>
        <p:nvSpPr>
          <p:cNvPr name="Freeform 5" id="5"/>
          <p:cNvSpPr/>
          <p:nvPr/>
        </p:nvSpPr>
        <p:spPr>
          <a:xfrm flipH="false" flipV="false" rot="0">
            <a:off x="11928451" y="6358135"/>
            <a:ext cx="5330849" cy="2900165"/>
          </a:xfrm>
          <a:custGeom>
            <a:avLst/>
            <a:gdLst/>
            <a:ahLst/>
            <a:cxnLst/>
            <a:rect r="r" b="b" t="t" l="l"/>
            <a:pathLst>
              <a:path h="2900165" w="5330849">
                <a:moveTo>
                  <a:pt x="0" y="0"/>
                </a:moveTo>
                <a:lnTo>
                  <a:pt x="5330849" y="0"/>
                </a:lnTo>
                <a:lnTo>
                  <a:pt x="5330849" y="2900165"/>
                </a:lnTo>
                <a:lnTo>
                  <a:pt x="0" y="2900165"/>
                </a:lnTo>
                <a:lnTo>
                  <a:pt x="0" y="0"/>
                </a:lnTo>
                <a:close/>
              </a:path>
            </a:pathLst>
          </a:custGeom>
          <a:blipFill>
            <a:blip r:embed="rId6"/>
            <a:stretch>
              <a:fillRect l="0" t="-13398" r="0" b="-9180"/>
            </a:stretch>
          </a:blipFill>
        </p:spPr>
      </p:sp>
      <p:sp>
        <p:nvSpPr>
          <p:cNvPr name="TextBox 6" id="6"/>
          <p:cNvSpPr txBox="true"/>
          <p:nvPr/>
        </p:nvSpPr>
        <p:spPr>
          <a:xfrm rot="0">
            <a:off x="1028700" y="885825"/>
            <a:ext cx="9475516" cy="1265173"/>
          </a:xfrm>
          <a:prstGeom prst="rect">
            <a:avLst/>
          </a:prstGeom>
        </p:spPr>
        <p:txBody>
          <a:bodyPr anchor="t" rtlCol="false" tIns="0" lIns="0" bIns="0" rIns="0">
            <a:spAutoFit/>
          </a:bodyPr>
          <a:lstStyle/>
          <a:p>
            <a:pPr>
              <a:lnSpc>
                <a:spcPts val="10318"/>
              </a:lnSpc>
            </a:pPr>
            <a:r>
              <a:rPr lang="en-US" sz="7370">
                <a:solidFill>
                  <a:srgbClr val="000000"/>
                </a:solidFill>
                <a:latin typeface="League Spartan"/>
              </a:rPr>
              <a:t>LUZON REGION:</a:t>
            </a:r>
          </a:p>
        </p:txBody>
      </p:sp>
      <p:sp>
        <p:nvSpPr>
          <p:cNvPr name="TextBox 7" id="7"/>
          <p:cNvSpPr txBox="true"/>
          <p:nvPr/>
        </p:nvSpPr>
        <p:spPr>
          <a:xfrm rot="0">
            <a:off x="1028700" y="2389169"/>
            <a:ext cx="9131248" cy="6842103"/>
          </a:xfrm>
          <a:prstGeom prst="rect">
            <a:avLst/>
          </a:prstGeom>
        </p:spPr>
        <p:txBody>
          <a:bodyPr anchor="t" rtlCol="false" tIns="0" lIns="0" bIns="0" rIns="0">
            <a:spAutoFit/>
          </a:bodyPr>
          <a:lstStyle/>
          <a:p>
            <a:pPr algn="just" marL="701859" indent="-350930" lvl="1">
              <a:lnSpc>
                <a:spcPts val="4551"/>
              </a:lnSpc>
              <a:buFont typeface="Arial"/>
              <a:buChar char="•"/>
            </a:pPr>
            <a:r>
              <a:rPr lang="en-US" sz="3250">
                <a:solidFill>
                  <a:srgbClr val="000000"/>
                </a:solidFill>
                <a:latin typeface="Canva Sans Bold"/>
              </a:rPr>
              <a:t>Pangalay: Originating from the Sulu Archipelago, this dance is characterized by graceful hand and arm movements, usually performed by the Tausug and Samal peoples.</a:t>
            </a:r>
          </a:p>
          <a:p>
            <a:pPr algn="just">
              <a:lnSpc>
                <a:spcPts val="4551"/>
              </a:lnSpc>
            </a:pPr>
          </a:p>
          <a:p>
            <a:pPr algn="just">
              <a:lnSpc>
                <a:spcPts val="4551"/>
              </a:lnSpc>
            </a:pPr>
          </a:p>
          <a:p>
            <a:pPr algn="just" marL="701859" indent="-350930" lvl="1">
              <a:lnSpc>
                <a:spcPts val="4551"/>
              </a:lnSpc>
              <a:buFont typeface="Arial"/>
              <a:buChar char="•"/>
            </a:pPr>
            <a:r>
              <a:rPr lang="en-US" sz="3250">
                <a:solidFill>
                  <a:srgbClr val="000000"/>
                </a:solidFill>
                <a:latin typeface="Canva Sans Bold"/>
              </a:rPr>
              <a:t>Tinikling: A popular dance that involves dancers skillfully stepping over and between bamboo poles as they are rhythmically tapped together.</a:t>
            </a:r>
          </a:p>
          <a:p>
            <a:pPr algn="just">
              <a:lnSpc>
                <a:spcPts val="455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1708184" y="999422"/>
            <a:ext cx="14734500" cy="8288155"/>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1274211" y="238160"/>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Pangalay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1801133" y="965741"/>
            <a:ext cx="14685734" cy="8260724"/>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1274211" y="238160"/>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Tinikling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sp>
        <p:nvSpPr>
          <p:cNvPr name="Freeform 3" id="3"/>
          <p:cNvSpPr/>
          <p:nvPr/>
        </p:nvSpPr>
        <p:spPr>
          <a:xfrm flipH="false" flipV="false" rot="-834176">
            <a:off x="11696028" y="-2091931"/>
            <a:ext cx="8052089" cy="11973367"/>
          </a:xfrm>
          <a:custGeom>
            <a:avLst/>
            <a:gdLst/>
            <a:ahLst/>
            <a:cxnLst/>
            <a:rect r="r" b="b" t="t" l="l"/>
            <a:pathLst>
              <a:path h="11973367" w="8052089">
                <a:moveTo>
                  <a:pt x="0" y="0"/>
                </a:moveTo>
                <a:lnTo>
                  <a:pt x="8052089" y="0"/>
                </a:lnTo>
                <a:lnTo>
                  <a:pt x="8052089" y="11973366"/>
                </a:lnTo>
                <a:lnTo>
                  <a:pt x="0" y="11973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70746" y="2769876"/>
            <a:ext cx="6588554" cy="4935056"/>
          </a:xfrm>
          <a:custGeom>
            <a:avLst/>
            <a:gdLst/>
            <a:ahLst/>
            <a:cxnLst/>
            <a:rect r="r" b="b" t="t" l="l"/>
            <a:pathLst>
              <a:path h="4935056" w="6588554">
                <a:moveTo>
                  <a:pt x="0" y="0"/>
                </a:moveTo>
                <a:lnTo>
                  <a:pt x="6588554" y="0"/>
                </a:lnTo>
                <a:lnTo>
                  <a:pt x="6588554" y="4935056"/>
                </a:lnTo>
                <a:lnTo>
                  <a:pt x="0" y="4935056"/>
                </a:lnTo>
                <a:lnTo>
                  <a:pt x="0" y="0"/>
                </a:lnTo>
                <a:close/>
              </a:path>
            </a:pathLst>
          </a:custGeom>
          <a:blipFill>
            <a:blip r:embed="rId5"/>
            <a:stretch>
              <a:fillRect l="0" t="0" r="0" b="0"/>
            </a:stretch>
          </a:blipFill>
        </p:spPr>
      </p:sp>
      <p:sp>
        <p:nvSpPr>
          <p:cNvPr name="TextBox 5" id="5"/>
          <p:cNvSpPr txBox="true"/>
          <p:nvPr/>
        </p:nvSpPr>
        <p:spPr>
          <a:xfrm rot="0">
            <a:off x="1028700" y="885825"/>
            <a:ext cx="9475516" cy="1265173"/>
          </a:xfrm>
          <a:prstGeom prst="rect">
            <a:avLst/>
          </a:prstGeom>
        </p:spPr>
        <p:txBody>
          <a:bodyPr anchor="t" rtlCol="false" tIns="0" lIns="0" bIns="0" rIns="0">
            <a:spAutoFit/>
          </a:bodyPr>
          <a:lstStyle/>
          <a:p>
            <a:pPr>
              <a:lnSpc>
                <a:spcPts val="10318"/>
              </a:lnSpc>
            </a:pPr>
            <a:r>
              <a:rPr lang="en-US" sz="7370">
                <a:solidFill>
                  <a:srgbClr val="000000"/>
                </a:solidFill>
                <a:latin typeface="League Spartan"/>
              </a:rPr>
              <a:t>VISAYAS REGION:</a:t>
            </a:r>
          </a:p>
        </p:txBody>
      </p:sp>
      <p:sp>
        <p:nvSpPr>
          <p:cNvPr name="TextBox 6" id="6"/>
          <p:cNvSpPr txBox="true"/>
          <p:nvPr/>
        </p:nvSpPr>
        <p:spPr>
          <a:xfrm rot="0">
            <a:off x="1028700" y="3087967"/>
            <a:ext cx="8046734" cy="4213150"/>
          </a:xfrm>
          <a:prstGeom prst="rect">
            <a:avLst/>
          </a:prstGeom>
        </p:spPr>
        <p:txBody>
          <a:bodyPr anchor="t" rtlCol="false" tIns="0" lIns="0" bIns="0" rIns="0">
            <a:spAutoFit/>
          </a:bodyPr>
          <a:lstStyle/>
          <a:p>
            <a:pPr algn="just" marL="864241" indent="-432120" lvl="1">
              <a:lnSpc>
                <a:spcPts val="5604"/>
              </a:lnSpc>
              <a:buFont typeface="Arial"/>
              <a:buChar char="•"/>
            </a:pPr>
            <a:r>
              <a:rPr lang="en-US" sz="4002">
                <a:solidFill>
                  <a:srgbClr val="000000"/>
                </a:solidFill>
                <a:latin typeface="Canva Sans Bold"/>
              </a:rPr>
              <a:t>Sinulog: A dance in honor of the Santo Niño (Child Jesus) that originated in Cebu. It involves forward and backward steps to the beat of drums.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2627897" y="1478192"/>
            <a:ext cx="13032207" cy="7330615"/>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1795674" y="143349"/>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Sinulog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sp>
        <p:nvSpPr>
          <p:cNvPr name="Freeform 3" id="3"/>
          <p:cNvSpPr/>
          <p:nvPr/>
        </p:nvSpPr>
        <p:spPr>
          <a:xfrm flipH="false" flipV="false" rot="-834176">
            <a:off x="9211810" y="-3216807"/>
            <a:ext cx="8052089" cy="11973367"/>
          </a:xfrm>
          <a:custGeom>
            <a:avLst/>
            <a:gdLst/>
            <a:ahLst/>
            <a:cxnLst/>
            <a:rect r="r" b="b" t="t" l="l"/>
            <a:pathLst>
              <a:path h="11973367" w="8052089">
                <a:moveTo>
                  <a:pt x="0" y="0"/>
                </a:moveTo>
                <a:lnTo>
                  <a:pt x="8052090" y="0"/>
                </a:lnTo>
                <a:lnTo>
                  <a:pt x="8052090" y="11973366"/>
                </a:lnTo>
                <a:lnTo>
                  <a:pt x="0" y="11973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11313" y="2340748"/>
            <a:ext cx="4563674" cy="2945106"/>
          </a:xfrm>
          <a:custGeom>
            <a:avLst/>
            <a:gdLst/>
            <a:ahLst/>
            <a:cxnLst/>
            <a:rect r="r" b="b" t="t" l="l"/>
            <a:pathLst>
              <a:path h="2945106" w="4563674">
                <a:moveTo>
                  <a:pt x="0" y="0"/>
                </a:moveTo>
                <a:lnTo>
                  <a:pt x="4563674" y="0"/>
                </a:lnTo>
                <a:lnTo>
                  <a:pt x="4563674" y="2945106"/>
                </a:lnTo>
                <a:lnTo>
                  <a:pt x="0" y="2945106"/>
                </a:lnTo>
                <a:lnTo>
                  <a:pt x="0" y="0"/>
                </a:lnTo>
                <a:close/>
              </a:path>
            </a:pathLst>
          </a:custGeom>
          <a:blipFill>
            <a:blip r:embed="rId5"/>
            <a:stretch>
              <a:fillRect l="0" t="-9641" r="0" b="-6427"/>
            </a:stretch>
          </a:blipFill>
        </p:spPr>
      </p:sp>
      <p:sp>
        <p:nvSpPr>
          <p:cNvPr name="Freeform 5" id="5"/>
          <p:cNvSpPr/>
          <p:nvPr/>
        </p:nvSpPr>
        <p:spPr>
          <a:xfrm flipH="false" flipV="false" rot="0">
            <a:off x="12111313" y="6088397"/>
            <a:ext cx="4563674" cy="3169903"/>
          </a:xfrm>
          <a:custGeom>
            <a:avLst/>
            <a:gdLst/>
            <a:ahLst/>
            <a:cxnLst/>
            <a:rect r="r" b="b" t="t" l="l"/>
            <a:pathLst>
              <a:path h="3169903" w="4563674">
                <a:moveTo>
                  <a:pt x="0" y="0"/>
                </a:moveTo>
                <a:lnTo>
                  <a:pt x="4563674" y="0"/>
                </a:lnTo>
                <a:lnTo>
                  <a:pt x="4563674" y="3169903"/>
                </a:lnTo>
                <a:lnTo>
                  <a:pt x="0" y="3169903"/>
                </a:lnTo>
                <a:lnTo>
                  <a:pt x="0" y="0"/>
                </a:lnTo>
                <a:close/>
              </a:path>
            </a:pathLst>
          </a:custGeom>
          <a:blipFill>
            <a:blip r:embed="rId6"/>
            <a:stretch>
              <a:fillRect l="0" t="0" r="0" b="0"/>
            </a:stretch>
          </a:blipFill>
        </p:spPr>
      </p:sp>
      <p:sp>
        <p:nvSpPr>
          <p:cNvPr name="TextBox 6" id="6"/>
          <p:cNvSpPr txBox="true"/>
          <p:nvPr/>
        </p:nvSpPr>
        <p:spPr>
          <a:xfrm rot="0">
            <a:off x="1028700" y="885825"/>
            <a:ext cx="9475516" cy="1265173"/>
          </a:xfrm>
          <a:prstGeom prst="rect">
            <a:avLst/>
          </a:prstGeom>
        </p:spPr>
        <p:txBody>
          <a:bodyPr anchor="t" rtlCol="false" tIns="0" lIns="0" bIns="0" rIns="0">
            <a:spAutoFit/>
          </a:bodyPr>
          <a:lstStyle/>
          <a:p>
            <a:pPr>
              <a:lnSpc>
                <a:spcPts val="10318"/>
              </a:lnSpc>
            </a:pPr>
            <a:r>
              <a:rPr lang="en-US" sz="7370">
                <a:solidFill>
                  <a:srgbClr val="000000"/>
                </a:solidFill>
                <a:latin typeface="League Spartan"/>
              </a:rPr>
              <a:t>VISAYAS REGION:</a:t>
            </a:r>
          </a:p>
        </p:txBody>
      </p:sp>
      <p:sp>
        <p:nvSpPr>
          <p:cNvPr name="TextBox 7" id="7"/>
          <p:cNvSpPr txBox="true"/>
          <p:nvPr/>
        </p:nvSpPr>
        <p:spPr>
          <a:xfrm rot="0">
            <a:off x="1028700" y="3205508"/>
            <a:ext cx="9131248" cy="5699103"/>
          </a:xfrm>
          <a:prstGeom prst="rect">
            <a:avLst/>
          </a:prstGeom>
        </p:spPr>
        <p:txBody>
          <a:bodyPr anchor="t" rtlCol="false" tIns="0" lIns="0" bIns="0" rIns="0">
            <a:spAutoFit/>
          </a:bodyPr>
          <a:lstStyle/>
          <a:p>
            <a:pPr algn="just" marL="701859" indent="-350930" lvl="1">
              <a:lnSpc>
                <a:spcPts val="4551"/>
              </a:lnSpc>
              <a:buFont typeface="Arial"/>
              <a:buChar char="•"/>
            </a:pPr>
            <a:r>
              <a:rPr lang="en-US" sz="3250">
                <a:solidFill>
                  <a:srgbClr val="000000"/>
                </a:solidFill>
                <a:latin typeface="Canva Sans Bold"/>
              </a:rPr>
              <a:t>Kuratsa: A courtship dance popular in the Visayan islands, characterized by flirtatious movements and lively music.</a:t>
            </a:r>
          </a:p>
          <a:p>
            <a:pPr algn="just">
              <a:lnSpc>
                <a:spcPts val="4551"/>
              </a:lnSpc>
            </a:pPr>
          </a:p>
          <a:p>
            <a:pPr algn="just">
              <a:lnSpc>
                <a:spcPts val="4551"/>
              </a:lnSpc>
            </a:pPr>
          </a:p>
          <a:p>
            <a:pPr algn="just" marL="701859" indent="-350930" lvl="1">
              <a:lnSpc>
                <a:spcPts val="4551"/>
              </a:lnSpc>
              <a:buFont typeface="Arial"/>
              <a:buChar char="•"/>
            </a:pPr>
            <a:r>
              <a:rPr lang="en-US" sz="3250">
                <a:solidFill>
                  <a:srgbClr val="000000"/>
                </a:solidFill>
                <a:latin typeface="Canva Sans Bold"/>
              </a:rPr>
              <a:t>Pandanggo sa Ilaw: Dancers balance three lighted oil lamps—one on the head and one on each hand—while executing graceful movements.</a:t>
            </a:r>
          </a:p>
          <a:p>
            <a:pPr algn="just">
              <a:lnSpc>
                <a:spcPts val="455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2440417" y="1411304"/>
            <a:ext cx="13270033" cy="7464392"/>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1574447" y="133210"/>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Kuratsa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2445294" y="1414047"/>
            <a:ext cx="13260280" cy="7458906"/>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669539" y="545280"/>
            <a:ext cx="7513818" cy="1219200"/>
          </a:xfrm>
          <a:prstGeom prst="rect">
            <a:avLst/>
          </a:prstGeom>
        </p:spPr>
        <p:txBody>
          <a:bodyPr anchor="t" rtlCol="false" tIns="0" lIns="0" bIns="0" rIns="0">
            <a:spAutoFit/>
          </a:bodyPr>
          <a:lstStyle/>
          <a:p>
            <a:pPr>
              <a:lnSpc>
                <a:spcPts val="9672"/>
              </a:lnSpc>
            </a:pPr>
            <a:r>
              <a:rPr lang="en-US" sz="8060">
                <a:solidFill>
                  <a:srgbClr val="FFD180"/>
                </a:solidFill>
                <a:latin typeface="Belina"/>
              </a:rPr>
              <a:t>Pandanggo sa Ilaw</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sp>
        <p:nvSpPr>
          <p:cNvPr name="Freeform 3" id="3"/>
          <p:cNvSpPr/>
          <p:nvPr/>
        </p:nvSpPr>
        <p:spPr>
          <a:xfrm flipH="false" flipV="false" rot="-834176">
            <a:off x="7886690" y="-7179261"/>
            <a:ext cx="8052089" cy="11973367"/>
          </a:xfrm>
          <a:custGeom>
            <a:avLst/>
            <a:gdLst/>
            <a:ahLst/>
            <a:cxnLst/>
            <a:rect r="r" b="b" t="t" l="l"/>
            <a:pathLst>
              <a:path h="11973367" w="8052089">
                <a:moveTo>
                  <a:pt x="0" y="0"/>
                </a:moveTo>
                <a:lnTo>
                  <a:pt x="8052089" y="0"/>
                </a:lnTo>
                <a:lnTo>
                  <a:pt x="8052089" y="11973367"/>
                </a:lnTo>
                <a:lnTo>
                  <a:pt x="0" y="11973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22606" y="6221209"/>
            <a:ext cx="4615236" cy="3305662"/>
          </a:xfrm>
          <a:custGeom>
            <a:avLst/>
            <a:gdLst/>
            <a:ahLst/>
            <a:cxnLst/>
            <a:rect r="r" b="b" t="t" l="l"/>
            <a:pathLst>
              <a:path h="3305662" w="4615236">
                <a:moveTo>
                  <a:pt x="0" y="0"/>
                </a:moveTo>
                <a:lnTo>
                  <a:pt x="4615236" y="0"/>
                </a:lnTo>
                <a:lnTo>
                  <a:pt x="4615236" y="3305662"/>
                </a:lnTo>
                <a:lnTo>
                  <a:pt x="0" y="3305662"/>
                </a:lnTo>
                <a:lnTo>
                  <a:pt x="0" y="0"/>
                </a:lnTo>
                <a:close/>
              </a:path>
            </a:pathLst>
          </a:custGeom>
          <a:blipFill>
            <a:blip r:embed="rId5"/>
            <a:stretch>
              <a:fillRect l="0" t="0" r="0" b="0"/>
            </a:stretch>
          </a:blipFill>
        </p:spPr>
      </p:sp>
      <p:sp>
        <p:nvSpPr>
          <p:cNvPr name="Freeform 5" id="5"/>
          <p:cNvSpPr/>
          <p:nvPr/>
        </p:nvSpPr>
        <p:spPr>
          <a:xfrm flipH="false" flipV="false" rot="0">
            <a:off x="11009878" y="2243944"/>
            <a:ext cx="5947049" cy="2899556"/>
          </a:xfrm>
          <a:custGeom>
            <a:avLst/>
            <a:gdLst/>
            <a:ahLst/>
            <a:cxnLst/>
            <a:rect r="r" b="b" t="t" l="l"/>
            <a:pathLst>
              <a:path h="2899556" w="5947049">
                <a:moveTo>
                  <a:pt x="0" y="0"/>
                </a:moveTo>
                <a:lnTo>
                  <a:pt x="5947048" y="0"/>
                </a:lnTo>
                <a:lnTo>
                  <a:pt x="5947048" y="2899556"/>
                </a:lnTo>
                <a:lnTo>
                  <a:pt x="0" y="2899556"/>
                </a:lnTo>
                <a:lnTo>
                  <a:pt x="0" y="0"/>
                </a:lnTo>
                <a:close/>
              </a:path>
            </a:pathLst>
          </a:custGeom>
          <a:blipFill>
            <a:blip r:embed="rId6"/>
            <a:stretch>
              <a:fillRect l="0" t="0" r="0" b="0"/>
            </a:stretch>
          </a:blipFill>
        </p:spPr>
      </p:sp>
      <p:sp>
        <p:nvSpPr>
          <p:cNvPr name="TextBox 6" id="6"/>
          <p:cNvSpPr txBox="true"/>
          <p:nvPr/>
        </p:nvSpPr>
        <p:spPr>
          <a:xfrm rot="0">
            <a:off x="1028700" y="885825"/>
            <a:ext cx="9981178" cy="1265173"/>
          </a:xfrm>
          <a:prstGeom prst="rect">
            <a:avLst/>
          </a:prstGeom>
        </p:spPr>
        <p:txBody>
          <a:bodyPr anchor="t" rtlCol="false" tIns="0" lIns="0" bIns="0" rIns="0">
            <a:spAutoFit/>
          </a:bodyPr>
          <a:lstStyle/>
          <a:p>
            <a:pPr>
              <a:lnSpc>
                <a:spcPts val="10318"/>
              </a:lnSpc>
            </a:pPr>
            <a:r>
              <a:rPr lang="en-US" sz="7370">
                <a:solidFill>
                  <a:srgbClr val="000000"/>
                </a:solidFill>
                <a:latin typeface="League Spartan"/>
              </a:rPr>
              <a:t>MINDANAO REGION</a:t>
            </a:r>
          </a:p>
        </p:txBody>
      </p:sp>
      <p:sp>
        <p:nvSpPr>
          <p:cNvPr name="TextBox 7" id="7"/>
          <p:cNvSpPr txBox="true"/>
          <p:nvPr/>
        </p:nvSpPr>
        <p:spPr>
          <a:xfrm rot="0">
            <a:off x="491435" y="3256268"/>
            <a:ext cx="9131248" cy="6270603"/>
          </a:xfrm>
          <a:prstGeom prst="rect">
            <a:avLst/>
          </a:prstGeom>
        </p:spPr>
        <p:txBody>
          <a:bodyPr anchor="t" rtlCol="false" tIns="0" lIns="0" bIns="0" rIns="0">
            <a:spAutoFit/>
          </a:bodyPr>
          <a:lstStyle/>
          <a:p>
            <a:pPr algn="just" marL="701859" indent="-350930" lvl="1">
              <a:lnSpc>
                <a:spcPts val="4551"/>
              </a:lnSpc>
              <a:buFont typeface="Arial"/>
              <a:buChar char="•"/>
            </a:pPr>
            <a:r>
              <a:rPr lang="en-US" sz="3250">
                <a:solidFill>
                  <a:srgbClr val="000000"/>
                </a:solidFill>
                <a:latin typeface="Canva Sans Bold"/>
              </a:rPr>
              <a:t>Dugso: a ceremonial dance among the Manobo people in Bukidnon, Agusan and Misamis Oriental, and usually performed during important occasions.</a:t>
            </a:r>
          </a:p>
          <a:p>
            <a:pPr algn="just">
              <a:lnSpc>
                <a:spcPts val="4551"/>
              </a:lnSpc>
            </a:pPr>
          </a:p>
          <a:p>
            <a:pPr algn="just">
              <a:lnSpc>
                <a:spcPts val="4551"/>
              </a:lnSpc>
            </a:pPr>
          </a:p>
          <a:p>
            <a:pPr algn="just">
              <a:lnSpc>
                <a:spcPts val="4551"/>
              </a:lnSpc>
            </a:pPr>
          </a:p>
          <a:p>
            <a:pPr algn="just" marL="701859" indent="-350930" lvl="1">
              <a:lnSpc>
                <a:spcPts val="4551"/>
              </a:lnSpc>
              <a:buFont typeface="Arial"/>
              <a:buChar char="•"/>
            </a:pPr>
            <a:r>
              <a:rPr lang="en-US" sz="3250">
                <a:solidFill>
                  <a:srgbClr val="000000"/>
                </a:solidFill>
                <a:latin typeface="Canva Sans Bold"/>
              </a:rPr>
              <a:t>Itik-Itik: a mimetic </a:t>
            </a:r>
            <a:r>
              <a:rPr lang="en-US" sz="3250">
                <a:solidFill>
                  <a:srgbClr val="000000"/>
                </a:solidFill>
                <a:latin typeface="Canva Sans Bold"/>
                <a:hlinkClick r:id="rId7" tooltip="https://en.wikipedia.org/wiki/Folk_dance"/>
              </a:rPr>
              <a:t>folk dance</a:t>
            </a:r>
            <a:r>
              <a:rPr lang="en-US" sz="3250">
                <a:solidFill>
                  <a:srgbClr val="000000"/>
                </a:solidFill>
                <a:latin typeface="Canva Sans Bold"/>
              </a:rPr>
              <a:t> that mimics the movement of ducks. It originated in Cantilian, Surigao del Sur</a:t>
            </a:r>
          </a:p>
          <a:p>
            <a:pPr algn="just">
              <a:lnSpc>
                <a:spcPts val="4551"/>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3728387" y="1081789"/>
            <a:ext cx="10831227" cy="8123422"/>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2190722" y="22596"/>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Dugso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20" t="-42089" r="-1800" b="-43369"/>
            </a:stretch>
          </a:blipFill>
        </p:spPr>
      </p:sp>
      <p:sp>
        <p:nvSpPr>
          <p:cNvPr name="Freeform 3" id="3"/>
          <p:cNvSpPr/>
          <p:nvPr/>
        </p:nvSpPr>
        <p:spPr>
          <a:xfrm flipH="false" flipV="false" rot="0">
            <a:off x="1547578" y="975630"/>
            <a:ext cx="15082893" cy="8908375"/>
          </a:xfrm>
          <a:custGeom>
            <a:avLst/>
            <a:gdLst/>
            <a:ahLst/>
            <a:cxnLst/>
            <a:rect r="r" b="b" t="t" l="l"/>
            <a:pathLst>
              <a:path h="8908375" w="15082893">
                <a:moveTo>
                  <a:pt x="0" y="0"/>
                </a:moveTo>
                <a:lnTo>
                  <a:pt x="15082893" y="0"/>
                </a:lnTo>
                <a:lnTo>
                  <a:pt x="15082893" y="8908376"/>
                </a:lnTo>
                <a:lnTo>
                  <a:pt x="0" y="8908376"/>
                </a:lnTo>
                <a:lnTo>
                  <a:pt x="0" y="0"/>
                </a:lnTo>
                <a:close/>
              </a:path>
            </a:pathLst>
          </a:custGeom>
          <a:blipFill>
            <a:blip r:embed="rId3"/>
            <a:stretch>
              <a:fillRect l="0" t="0" r="0" b="0"/>
            </a:stretch>
          </a:blipFill>
        </p:spPr>
      </p:sp>
      <p:sp>
        <p:nvSpPr>
          <p:cNvPr name="TextBox 4" id="4"/>
          <p:cNvSpPr txBox="true"/>
          <p:nvPr/>
        </p:nvSpPr>
        <p:spPr>
          <a:xfrm rot="0">
            <a:off x="3070364" y="3720692"/>
            <a:ext cx="12037320" cy="1913164"/>
          </a:xfrm>
          <a:prstGeom prst="rect">
            <a:avLst/>
          </a:prstGeom>
        </p:spPr>
        <p:txBody>
          <a:bodyPr anchor="t" rtlCol="false" tIns="0" lIns="0" bIns="0" rIns="0">
            <a:spAutoFit/>
          </a:bodyPr>
          <a:lstStyle/>
          <a:p>
            <a:pPr algn="ctr" marL="0" indent="0" lvl="0">
              <a:lnSpc>
                <a:spcPts val="14638"/>
              </a:lnSpc>
            </a:pPr>
            <a:r>
              <a:rPr lang="en-US" sz="12840">
                <a:solidFill>
                  <a:srgbClr val="000000"/>
                </a:solidFill>
                <a:latin typeface="TC Milo Bold"/>
              </a:rPr>
              <a:t>WHAT IS A FOLK DANCE?</a:t>
            </a:r>
          </a:p>
        </p:txBody>
      </p:sp>
      <p:sp>
        <p:nvSpPr>
          <p:cNvPr name="Freeform 5" id="5"/>
          <p:cNvSpPr/>
          <p:nvPr/>
        </p:nvSpPr>
        <p:spPr>
          <a:xfrm flipH="false" flipV="false" rot="0">
            <a:off x="4699863" y="6056611"/>
            <a:ext cx="8330486" cy="257488"/>
          </a:xfrm>
          <a:custGeom>
            <a:avLst/>
            <a:gdLst/>
            <a:ahLst/>
            <a:cxnLst/>
            <a:rect r="r" b="b" t="t" l="l"/>
            <a:pathLst>
              <a:path h="257488" w="8330486">
                <a:moveTo>
                  <a:pt x="0" y="0"/>
                </a:moveTo>
                <a:lnTo>
                  <a:pt x="8330486" y="0"/>
                </a:lnTo>
                <a:lnTo>
                  <a:pt x="8330486" y="257488"/>
                </a:lnTo>
                <a:lnTo>
                  <a:pt x="0" y="2574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46583" y="635200"/>
            <a:ext cx="3684882" cy="1658197"/>
          </a:xfrm>
          <a:custGeom>
            <a:avLst/>
            <a:gdLst/>
            <a:ahLst/>
            <a:cxnLst/>
            <a:rect r="r" b="b" t="t" l="l"/>
            <a:pathLst>
              <a:path h="1658197" w="3684882">
                <a:moveTo>
                  <a:pt x="0" y="0"/>
                </a:moveTo>
                <a:lnTo>
                  <a:pt x="3684882" y="0"/>
                </a:lnTo>
                <a:lnTo>
                  <a:pt x="3684882" y="1658197"/>
                </a:lnTo>
                <a:lnTo>
                  <a:pt x="0" y="1658197"/>
                </a:lnTo>
                <a:lnTo>
                  <a:pt x="0" y="0"/>
                </a:lnTo>
                <a:close/>
              </a:path>
            </a:pathLst>
          </a:custGeom>
          <a:blipFill>
            <a:blip r:embed="rId6"/>
            <a:stretch>
              <a:fillRect l="0" t="0" r="0" b="0"/>
            </a:stretch>
          </a:blipFill>
        </p:spPr>
      </p:sp>
      <p:sp>
        <p:nvSpPr>
          <p:cNvPr name="Freeform 7" id="7"/>
          <p:cNvSpPr/>
          <p:nvPr/>
        </p:nvSpPr>
        <p:spPr>
          <a:xfrm flipH="false" flipV="false" rot="0">
            <a:off x="1028700" y="2398643"/>
            <a:ext cx="1300500" cy="1283948"/>
          </a:xfrm>
          <a:custGeom>
            <a:avLst/>
            <a:gdLst/>
            <a:ahLst/>
            <a:cxnLst/>
            <a:rect r="r" b="b" t="t" l="l"/>
            <a:pathLst>
              <a:path h="1283948" w="1300500">
                <a:moveTo>
                  <a:pt x="0" y="0"/>
                </a:moveTo>
                <a:lnTo>
                  <a:pt x="1300500" y="0"/>
                </a:lnTo>
                <a:lnTo>
                  <a:pt x="1300500" y="1283949"/>
                </a:lnTo>
                <a:lnTo>
                  <a:pt x="0" y="12839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3054402">
            <a:off x="203010" y="4597619"/>
            <a:ext cx="4675908" cy="1394271"/>
          </a:xfrm>
          <a:custGeom>
            <a:avLst/>
            <a:gdLst/>
            <a:ahLst/>
            <a:cxnLst/>
            <a:rect r="r" b="b" t="t" l="l"/>
            <a:pathLst>
              <a:path h="1394271" w="4675908">
                <a:moveTo>
                  <a:pt x="4675908" y="0"/>
                </a:moveTo>
                <a:lnTo>
                  <a:pt x="0" y="0"/>
                </a:lnTo>
                <a:lnTo>
                  <a:pt x="0" y="1394271"/>
                </a:lnTo>
                <a:lnTo>
                  <a:pt x="4675908" y="1394271"/>
                </a:lnTo>
                <a:lnTo>
                  <a:pt x="467590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3575803">
            <a:off x="14477046" y="749543"/>
            <a:ext cx="3159060" cy="2481298"/>
          </a:xfrm>
          <a:custGeom>
            <a:avLst/>
            <a:gdLst/>
            <a:ahLst/>
            <a:cxnLst/>
            <a:rect r="r" b="b" t="t" l="l"/>
            <a:pathLst>
              <a:path h="2481298" w="3159060">
                <a:moveTo>
                  <a:pt x="0" y="0"/>
                </a:moveTo>
                <a:lnTo>
                  <a:pt x="3159059" y="0"/>
                </a:lnTo>
                <a:lnTo>
                  <a:pt x="3159059" y="2481298"/>
                </a:lnTo>
                <a:lnTo>
                  <a:pt x="0" y="24812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867110" y="7883829"/>
            <a:ext cx="1392190" cy="1374471"/>
          </a:xfrm>
          <a:custGeom>
            <a:avLst/>
            <a:gdLst/>
            <a:ahLst/>
            <a:cxnLst/>
            <a:rect r="r" b="b" t="t" l="l"/>
            <a:pathLst>
              <a:path h="1374471" w="1392190">
                <a:moveTo>
                  <a:pt x="0" y="0"/>
                </a:moveTo>
                <a:lnTo>
                  <a:pt x="1392190" y="0"/>
                </a:lnTo>
                <a:lnTo>
                  <a:pt x="1392190" y="1374471"/>
                </a:lnTo>
                <a:lnTo>
                  <a:pt x="0" y="13744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3794123" y="1131091"/>
            <a:ext cx="10699755" cy="8024818"/>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1501594" y="238160"/>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Itik-Itik</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sp>
        <p:nvSpPr>
          <p:cNvPr name="Freeform 3" id="3"/>
          <p:cNvSpPr/>
          <p:nvPr/>
        </p:nvSpPr>
        <p:spPr>
          <a:xfrm flipH="false" flipV="false" rot="-834176">
            <a:off x="7886690" y="-7179261"/>
            <a:ext cx="8052089" cy="11973367"/>
          </a:xfrm>
          <a:custGeom>
            <a:avLst/>
            <a:gdLst/>
            <a:ahLst/>
            <a:cxnLst/>
            <a:rect r="r" b="b" t="t" l="l"/>
            <a:pathLst>
              <a:path h="11973367" w="8052089">
                <a:moveTo>
                  <a:pt x="0" y="0"/>
                </a:moveTo>
                <a:lnTo>
                  <a:pt x="8052089" y="0"/>
                </a:lnTo>
                <a:lnTo>
                  <a:pt x="8052089" y="11973367"/>
                </a:lnTo>
                <a:lnTo>
                  <a:pt x="0" y="11973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009878" y="2429572"/>
            <a:ext cx="4745901" cy="3156518"/>
          </a:xfrm>
          <a:custGeom>
            <a:avLst/>
            <a:gdLst/>
            <a:ahLst/>
            <a:cxnLst/>
            <a:rect r="r" b="b" t="t" l="l"/>
            <a:pathLst>
              <a:path h="3156518" w="4745901">
                <a:moveTo>
                  <a:pt x="0" y="0"/>
                </a:moveTo>
                <a:lnTo>
                  <a:pt x="4745900" y="0"/>
                </a:lnTo>
                <a:lnTo>
                  <a:pt x="4745900" y="3156518"/>
                </a:lnTo>
                <a:lnTo>
                  <a:pt x="0" y="3156518"/>
                </a:lnTo>
                <a:lnTo>
                  <a:pt x="0" y="0"/>
                </a:lnTo>
                <a:close/>
              </a:path>
            </a:pathLst>
          </a:custGeom>
          <a:blipFill>
            <a:blip r:embed="rId5"/>
            <a:stretch>
              <a:fillRect l="0" t="0" r="0" b="0"/>
            </a:stretch>
          </a:blipFill>
        </p:spPr>
      </p:sp>
      <p:sp>
        <p:nvSpPr>
          <p:cNvPr name="Freeform 5" id="5"/>
          <p:cNvSpPr/>
          <p:nvPr/>
        </p:nvSpPr>
        <p:spPr>
          <a:xfrm flipH="false" flipV="false" rot="0">
            <a:off x="11282650" y="6332727"/>
            <a:ext cx="4346084" cy="3569391"/>
          </a:xfrm>
          <a:custGeom>
            <a:avLst/>
            <a:gdLst/>
            <a:ahLst/>
            <a:cxnLst/>
            <a:rect r="r" b="b" t="t" l="l"/>
            <a:pathLst>
              <a:path h="3569391" w="4346084">
                <a:moveTo>
                  <a:pt x="0" y="0"/>
                </a:moveTo>
                <a:lnTo>
                  <a:pt x="4346084" y="0"/>
                </a:lnTo>
                <a:lnTo>
                  <a:pt x="4346084" y="3569391"/>
                </a:lnTo>
                <a:lnTo>
                  <a:pt x="0" y="3569391"/>
                </a:lnTo>
                <a:lnTo>
                  <a:pt x="0" y="0"/>
                </a:lnTo>
                <a:close/>
              </a:path>
            </a:pathLst>
          </a:custGeom>
          <a:blipFill>
            <a:blip r:embed="rId6"/>
            <a:stretch>
              <a:fillRect l="0" t="0" r="0" b="0"/>
            </a:stretch>
          </a:blipFill>
        </p:spPr>
      </p:sp>
      <p:sp>
        <p:nvSpPr>
          <p:cNvPr name="TextBox 6" id="6"/>
          <p:cNvSpPr txBox="true"/>
          <p:nvPr/>
        </p:nvSpPr>
        <p:spPr>
          <a:xfrm rot="0">
            <a:off x="1028700" y="885825"/>
            <a:ext cx="9981178" cy="1265173"/>
          </a:xfrm>
          <a:prstGeom prst="rect">
            <a:avLst/>
          </a:prstGeom>
        </p:spPr>
        <p:txBody>
          <a:bodyPr anchor="t" rtlCol="false" tIns="0" lIns="0" bIns="0" rIns="0">
            <a:spAutoFit/>
          </a:bodyPr>
          <a:lstStyle/>
          <a:p>
            <a:pPr>
              <a:lnSpc>
                <a:spcPts val="10318"/>
              </a:lnSpc>
            </a:pPr>
            <a:r>
              <a:rPr lang="en-US" sz="7370">
                <a:solidFill>
                  <a:srgbClr val="000000"/>
                </a:solidFill>
                <a:latin typeface="League Spartan"/>
              </a:rPr>
              <a:t>MINDANAO REGION</a:t>
            </a:r>
          </a:p>
        </p:txBody>
      </p:sp>
      <p:sp>
        <p:nvSpPr>
          <p:cNvPr name="TextBox 7" id="7"/>
          <p:cNvSpPr txBox="true"/>
          <p:nvPr/>
        </p:nvSpPr>
        <p:spPr>
          <a:xfrm rot="0">
            <a:off x="412425" y="2592588"/>
            <a:ext cx="9131248" cy="7413603"/>
          </a:xfrm>
          <a:prstGeom prst="rect">
            <a:avLst/>
          </a:prstGeom>
        </p:spPr>
        <p:txBody>
          <a:bodyPr anchor="t" rtlCol="false" tIns="0" lIns="0" bIns="0" rIns="0">
            <a:spAutoFit/>
          </a:bodyPr>
          <a:lstStyle/>
          <a:p>
            <a:pPr algn="just" marL="701859" indent="-350930" lvl="1">
              <a:lnSpc>
                <a:spcPts val="4551"/>
              </a:lnSpc>
              <a:buFont typeface="Arial"/>
              <a:buChar char="•"/>
            </a:pPr>
            <a:r>
              <a:rPr lang="en-US" sz="3250">
                <a:solidFill>
                  <a:srgbClr val="000000"/>
                </a:solidFill>
                <a:latin typeface="Canva Sans Bold"/>
              </a:rPr>
              <a:t>Singkil: Also known as the Princess Dance or the Royal Maranao Fan Dance, the dance is based on the Maranao interpretation of the ancient Indian epic, the Ramayana: the Darangen.</a:t>
            </a:r>
          </a:p>
          <a:p>
            <a:pPr algn="just">
              <a:lnSpc>
                <a:spcPts val="4551"/>
              </a:lnSpc>
            </a:pPr>
          </a:p>
          <a:p>
            <a:pPr algn="just">
              <a:lnSpc>
                <a:spcPts val="4551"/>
              </a:lnSpc>
            </a:pPr>
          </a:p>
          <a:p>
            <a:pPr algn="just">
              <a:lnSpc>
                <a:spcPts val="4551"/>
              </a:lnSpc>
            </a:pPr>
          </a:p>
          <a:p>
            <a:pPr algn="just" marL="701859" indent="-350930" lvl="1">
              <a:lnSpc>
                <a:spcPts val="4551"/>
              </a:lnSpc>
              <a:buFont typeface="Arial"/>
              <a:buChar char="•"/>
            </a:pPr>
            <a:r>
              <a:rPr lang="en-US" sz="3250">
                <a:solidFill>
                  <a:srgbClr val="000000"/>
                </a:solidFill>
                <a:latin typeface="Canva Sans Bold"/>
              </a:rPr>
              <a:t>Kandingan: Performed at Tausog weddings in Jolo, the Kandingan consists of figures and steps based on classical and traditional Indian dance forms.</a:t>
            </a:r>
          </a:p>
          <a:p>
            <a:pPr algn="just">
              <a:lnSpc>
                <a:spcPts val="4551"/>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2237397" y="1258536"/>
            <a:ext cx="13813206" cy="7769927"/>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1827278" y="117408"/>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Singkil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3353148" y="800360"/>
            <a:ext cx="11581704" cy="8686280"/>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1274211" y="133210"/>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Kandingan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sp>
        <p:nvSpPr>
          <p:cNvPr name="Freeform 3" id="3"/>
          <p:cNvSpPr/>
          <p:nvPr/>
        </p:nvSpPr>
        <p:spPr>
          <a:xfrm flipH="false" flipV="false" rot="0">
            <a:off x="8586635" y="423378"/>
            <a:ext cx="11963443" cy="9440244"/>
          </a:xfrm>
          <a:custGeom>
            <a:avLst/>
            <a:gdLst/>
            <a:ahLst/>
            <a:cxnLst/>
            <a:rect r="r" b="b" t="t" l="l"/>
            <a:pathLst>
              <a:path h="9440244" w="11963443">
                <a:moveTo>
                  <a:pt x="0" y="0"/>
                </a:moveTo>
                <a:lnTo>
                  <a:pt x="11963444" y="0"/>
                </a:lnTo>
                <a:lnTo>
                  <a:pt x="11963444" y="9440244"/>
                </a:lnTo>
                <a:lnTo>
                  <a:pt x="0" y="9440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644692" y="8061880"/>
            <a:ext cx="9165632" cy="0"/>
          </a:xfrm>
          <a:prstGeom prst="line">
            <a:avLst/>
          </a:prstGeom>
          <a:ln cap="rnd" w="38100">
            <a:solidFill>
              <a:srgbClr val="E5DDC8"/>
            </a:solidFill>
            <a:prstDash val="solid"/>
            <a:headEnd type="none" len="sm" w="sm"/>
            <a:tailEnd type="none" len="sm" w="sm"/>
          </a:ln>
        </p:spPr>
      </p:sp>
      <p:sp>
        <p:nvSpPr>
          <p:cNvPr name="TextBox 5" id="5"/>
          <p:cNvSpPr txBox="true"/>
          <p:nvPr/>
        </p:nvSpPr>
        <p:spPr>
          <a:xfrm rot="0">
            <a:off x="1028700" y="1019175"/>
            <a:ext cx="6135535" cy="4695825"/>
          </a:xfrm>
          <a:prstGeom prst="rect">
            <a:avLst/>
          </a:prstGeom>
        </p:spPr>
        <p:txBody>
          <a:bodyPr anchor="t" rtlCol="false" tIns="0" lIns="0" bIns="0" rIns="0">
            <a:spAutoFit/>
          </a:bodyPr>
          <a:lstStyle/>
          <a:p>
            <a:pPr>
              <a:lnSpc>
                <a:spcPts val="12312"/>
              </a:lnSpc>
            </a:pPr>
            <a:r>
              <a:rPr lang="en-US" sz="10260">
                <a:solidFill>
                  <a:srgbClr val="FFD180"/>
                </a:solidFill>
                <a:latin typeface="Belina"/>
              </a:rPr>
              <a:t>Philippine Traditional Dances</a:t>
            </a:r>
          </a:p>
        </p:txBody>
      </p:sp>
      <p:sp>
        <p:nvSpPr>
          <p:cNvPr name="TextBox 6" id="6"/>
          <p:cNvSpPr txBox="true"/>
          <p:nvPr/>
        </p:nvSpPr>
        <p:spPr>
          <a:xfrm rot="0">
            <a:off x="1028700" y="8397875"/>
            <a:ext cx="6975798" cy="860425"/>
          </a:xfrm>
          <a:prstGeom prst="rect">
            <a:avLst/>
          </a:prstGeom>
        </p:spPr>
        <p:txBody>
          <a:bodyPr anchor="t" rtlCol="false" tIns="0" lIns="0" bIns="0" rIns="0">
            <a:spAutoFit/>
          </a:bodyPr>
          <a:lstStyle/>
          <a:p>
            <a:pPr>
              <a:lnSpc>
                <a:spcPts val="3500"/>
              </a:lnSpc>
              <a:spcBef>
                <a:spcPct val="0"/>
              </a:spcBef>
            </a:pPr>
            <a:r>
              <a:rPr lang="en-US" sz="2500">
                <a:solidFill>
                  <a:srgbClr val="E5DDC8"/>
                </a:solidFill>
                <a:latin typeface="Zenaida"/>
              </a:rPr>
              <a:t>Classification of Philippine Folk Dance According to Nature of the Dance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sp>
        <p:nvSpPr>
          <p:cNvPr name="Freeform 3" id="3"/>
          <p:cNvSpPr/>
          <p:nvPr/>
        </p:nvSpPr>
        <p:spPr>
          <a:xfrm flipH="false" flipV="false" rot="0">
            <a:off x="1028700" y="520752"/>
            <a:ext cx="6320557" cy="9245496"/>
          </a:xfrm>
          <a:custGeom>
            <a:avLst/>
            <a:gdLst/>
            <a:ahLst/>
            <a:cxnLst/>
            <a:rect r="r" b="b" t="t" l="l"/>
            <a:pathLst>
              <a:path h="9245496" w="6320557">
                <a:moveTo>
                  <a:pt x="0" y="0"/>
                </a:moveTo>
                <a:lnTo>
                  <a:pt x="6320557" y="0"/>
                </a:lnTo>
                <a:lnTo>
                  <a:pt x="6320557" y="9245496"/>
                </a:lnTo>
                <a:lnTo>
                  <a:pt x="0" y="924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978064" y="1302611"/>
            <a:ext cx="8726335"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Occupational Dance</a:t>
            </a:r>
          </a:p>
        </p:txBody>
      </p:sp>
      <p:sp>
        <p:nvSpPr>
          <p:cNvPr name="TextBox 5" id="5"/>
          <p:cNvSpPr txBox="true"/>
          <p:nvPr/>
        </p:nvSpPr>
        <p:spPr>
          <a:xfrm rot="0">
            <a:off x="9470681" y="3612289"/>
            <a:ext cx="6975798" cy="2174875"/>
          </a:xfrm>
          <a:prstGeom prst="rect">
            <a:avLst/>
          </a:prstGeom>
        </p:spPr>
        <p:txBody>
          <a:bodyPr anchor="t" rtlCol="false" tIns="0" lIns="0" bIns="0" rIns="0">
            <a:spAutoFit/>
          </a:bodyPr>
          <a:lstStyle/>
          <a:p>
            <a:pPr>
              <a:lnSpc>
                <a:spcPts val="3500"/>
              </a:lnSpc>
            </a:pPr>
            <a:r>
              <a:rPr lang="en-US" sz="2500">
                <a:solidFill>
                  <a:srgbClr val="E5DDC8"/>
                </a:solidFill>
                <a:latin typeface="Zenaida"/>
              </a:rPr>
              <a:t>Occupational dance is a form of art that expresses the hardworking value of Filipinos</a:t>
            </a:r>
          </a:p>
          <a:p>
            <a:pPr>
              <a:lnSpc>
                <a:spcPts val="3500"/>
              </a:lnSpc>
            </a:pPr>
            <a:r>
              <a:rPr lang="en-US" sz="2500">
                <a:solidFill>
                  <a:srgbClr val="E5DDC8"/>
                </a:solidFill>
                <a:latin typeface="Zenaida"/>
              </a:rPr>
              <a:t>from different places in the country by showing their local culture and livelihood.</a:t>
            </a:r>
          </a:p>
          <a:p>
            <a:pPr>
              <a:lnSpc>
                <a:spcPts val="3500"/>
              </a:lnSpc>
              <a:spcBef>
                <a:spcPct val="0"/>
              </a:spcBef>
            </a:pPr>
          </a:p>
        </p:txBody>
      </p:sp>
      <p:sp>
        <p:nvSpPr>
          <p:cNvPr name="TextBox 6" id="6"/>
          <p:cNvSpPr txBox="true"/>
          <p:nvPr/>
        </p:nvSpPr>
        <p:spPr>
          <a:xfrm rot="0">
            <a:off x="9470681" y="5644289"/>
            <a:ext cx="6975798" cy="1736725"/>
          </a:xfrm>
          <a:prstGeom prst="rect">
            <a:avLst/>
          </a:prstGeom>
        </p:spPr>
        <p:txBody>
          <a:bodyPr anchor="t" rtlCol="false" tIns="0" lIns="0" bIns="0" rIns="0">
            <a:spAutoFit/>
          </a:bodyPr>
          <a:lstStyle/>
          <a:p>
            <a:pPr>
              <a:lnSpc>
                <a:spcPts val="3500"/>
              </a:lnSpc>
            </a:pPr>
            <a:r>
              <a:rPr lang="en-US" sz="2500">
                <a:solidFill>
                  <a:srgbClr val="E5DDC8"/>
                </a:solidFill>
                <a:latin typeface="Zenaida"/>
              </a:rPr>
              <a:t>The </a:t>
            </a:r>
            <a:r>
              <a:rPr lang="en-US" sz="2500">
                <a:solidFill>
                  <a:srgbClr val="E5DDC8"/>
                </a:solidFill>
                <a:latin typeface="Zenaida"/>
              </a:rPr>
              <a:t>theme of the folk dance would differ depending on where they live - near the seas, in</a:t>
            </a:r>
          </a:p>
          <a:p>
            <a:pPr>
              <a:lnSpc>
                <a:spcPts val="3500"/>
              </a:lnSpc>
            </a:pPr>
            <a:r>
              <a:rPr lang="en-US" sz="2500">
                <a:solidFill>
                  <a:srgbClr val="E5DDC8"/>
                </a:solidFill>
                <a:latin typeface="Zenaida"/>
              </a:rPr>
              <a:t>the fields, by the mountains, etc.</a:t>
            </a:r>
          </a:p>
          <a:p>
            <a:pPr>
              <a:lnSpc>
                <a:spcPts val="3500"/>
              </a:lnSpc>
              <a:spcBef>
                <a:spcPct val="0"/>
              </a:spcBef>
            </a:pPr>
          </a:p>
        </p:txBody>
      </p:sp>
      <p:sp>
        <p:nvSpPr>
          <p:cNvPr name="TextBox 7" id="7"/>
          <p:cNvSpPr txBox="true"/>
          <p:nvPr/>
        </p:nvSpPr>
        <p:spPr>
          <a:xfrm rot="0">
            <a:off x="9470681" y="7676289"/>
            <a:ext cx="6975798" cy="860425"/>
          </a:xfrm>
          <a:prstGeom prst="rect">
            <a:avLst/>
          </a:prstGeom>
        </p:spPr>
        <p:txBody>
          <a:bodyPr anchor="t" rtlCol="false" tIns="0" lIns="0" bIns="0" rIns="0">
            <a:spAutoFit/>
          </a:bodyPr>
          <a:lstStyle/>
          <a:p>
            <a:pPr>
              <a:lnSpc>
                <a:spcPts val="3500"/>
              </a:lnSpc>
              <a:spcBef>
                <a:spcPct val="0"/>
              </a:spcBef>
            </a:pPr>
            <a:r>
              <a:rPr lang="en-US" sz="2500">
                <a:solidFill>
                  <a:srgbClr val="E5DDC8"/>
                </a:solidFill>
                <a:latin typeface="Zenaida"/>
              </a:rPr>
              <a:t>Occupational dances are those that depict the actions of a particular occupation.</a:t>
            </a:r>
          </a:p>
        </p:txBody>
      </p:sp>
      <p:grpSp>
        <p:nvGrpSpPr>
          <p:cNvPr name="Group 8" id="8"/>
          <p:cNvGrpSpPr/>
          <p:nvPr/>
        </p:nvGrpSpPr>
        <p:grpSpPr>
          <a:xfrm rot="0">
            <a:off x="8235985" y="3786680"/>
            <a:ext cx="997418" cy="997418"/>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33E"/>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8402512" y="3944925"/>
            <a:ext cx="664364" cy="676134"/>
          </a:xfrm>
          <a:prstGeom prst="rect">
            <a:avLst/>
          </a:prstGeom>
        </p:spPr>
        <p:txBody>
          <a:bodyPr anchor="t" rtlCol="false" tIns="0" lIns="0" bIns="0" rIns="0">
            <a:spAutoFit/>
          </a:bodyPr>
          <a:lstStyle/>
          <a:p>
            <a:pPr algn="ctr">
              <a:lnSpc>
                <a:spcPts val="5366"/>
              </a:lnSpc>
            </a:pPr>
            <a:r>
              <a:rPr lang="en-US" sz="4472">
                <a:solidFill>
                  <a:srgbClr val="41434B"/>
                </a:solidFill>
                <a:latin typeface="Belina"/>
              </a:rPr>
              <a:t>01</a:t>
            </a:r>
          </a:p>
        </p:txBody>
      </p:sp>
      <p:grpSp>
        <p:nvGrpSpPr>
          <p:cNvPr name="Group 12" id="12"/>
          <p:cNvGrpSpPr/>
          <p:nvPr/>
        </p:nvGrpSpPr>
        <p:grpSpPr>
          <a:xfrm rot="0">
            <a:off x="8235985" y="5818680"/>
            <a:ext cx="997418" cy="997418"/>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33E"/>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sp>
        <p:nvSpPr>
          <p:cNvPr name="TextBox 15" id="15"/>
          <p:cNvSpPr txBox="true"/>
          <p:nvPr/>
        </p:nvSpPr>
        <p:spPr>
          <a:xfrm rot="0">
            <a:off x="8319248" y="5979322"/>
            <a:ext cx="830891" cy="676134"/>
          </a:xfrm>
          <a:prstGeom prst="rect">
            <a:avLst/>
          </a:prstGeom>
        </p:spPr>
        <p:txBody>
          <a:bodyPr anchor="t" rtlCol="false" tIns="0" lIns="0" bIns="0" rIns="0">
            <a:spAutoFit/>
          </a:bodyPr>
          <a:lstStyle/>
          <a:p>
            <a:pPr algn="ctr">
              <a:lnSpc>
                <a:spcPts val="5366"/>
              </a:lnSpc>
            </a:pPr>
            <a:r>
              <a:rPr lang="en-US" sz="4472">
                <a:solidFill>
                  <a:srgbClr val="41434B"/>
                </a:solidFill>
                <a:latin typeface="Belina"/>
              </a:rPr>
              <a:t>02</a:t>
            </a:r>
          </a:p>
        </p:txBody>
      </p:sp>
      <p:grpSp>
        <p:nvGrpSpPr>
          <p:cNvPr name="Group 16" id="16"/>
          <p:cNvGrpSpPr/>
          <p:nvPr/>
        </p:nvGrpSpPr>
        <p:grpSpPr>
          <a:xfrm rot="0">
            <a:off x="8235985" y="7850680"/>
            <a:ext cx="997418" cy="997418"/>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33E"/>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sp>
        <p:nvSpPr>
          <p:cNvPr name="TextBox 19" id="19"/>
          <p:cNvSpPr txBox="true"/>
          <p:nvPr/>
        </p:nvSpPr>
        <p:spPr>
          <a:xfrm rot="0">
            <a:off x="8319248" y="8011322"/>
            <a:ext cx="830891" cy="676134"/>
          </a:xfrm>
          <a:prstGeom prst="rect">
            <a:avLst/>
          </a:prstGeom>
        </p:spPr>
        <p:txBody>
          <a:bodyPr anchor="t" rtlCol="false" tIns="0" lIns="0" bIns="0" rIns="0">
            <a:spAutoFit/>
          </a:bodyPr>
          <a:lstStyle/>
          <a:p>
            <a:pPr algn="ctr">
              <a:lnSpc>
                <a:spcPts val="5366"/>
              </a:lnSpc>
            </a:pPr>
            <a:r>
              <a:rPr lang="en-US" sz="4472">
                <a:solidFill>
                  <a:srgbClr val="41434B"/>
                </a:solidFill>
                <a:latin typeface="Belina"/>
              </a:rPr>
              <a:t>03</a:t>
            </a:r>
          </a:p>
        </p:txBody>
      </p:sp>
      <p:sp>
        <p:nvSpPr>
          <p:cNvPr name="AutoShape 20" id="20"/>
          <p:cNvSpPr/>
          <p:nvPr/>
        </p:nvSpPr>
        <p:spPr>
          <a:xfrm rot="0">
            <a:off x="8235985" y="3256731"/>
            <a:ext cx="12489533" cy="0"/>
          </a:xfrm>
          <a:prstGeom prst="line">
            <a:avLst/>
          </a:prstGeom>
          <a:ln cap="rnd" w="38100">
            <a:solidFill>
              <a:srgbClr val="E5DDC8"/>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sp>
        <p:nvSpPr>
          <p:cNvPr name="TextBox 3" id="3"/>
          <p:cNvSpPr txBox="true"/>
          <p:nvPr/>
        </p:nvSpPr>
        <p:spPr>
          <a:xfrm rot="0">
            <a:off x="3733315" y="1019175"/>
            <a:ext cx="10821369"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Occupational Dance</a:t>
            </a:r>
          </a:p>
        </p:txBody>
      </p:sp>
      <p:sp>
        <p:nvSpPr>
          <p:cNvPr name="TextBox 4" id="4"/>
          <p:cNvSpPr txBox="true"/>
          <p:nvPr/>
        </p:nvSpPr>
        <p:spPr>
          <a:xfrm rot="0">
            <a:off x="3415642" y="3156203"/>
            <a:ext cx="5504385" cy="838200"/>
          </a:xfrm>
          <a:prstGeom prst="rect">
            <a:avLst/>
          </a:prstGeom>
        </p:spPr>
        <p:txBody>
          <a:bodyPr anchor="t" rtlCol="false" tIns="0" lIns="0" bIns="0" rIns="0">
            <a:spAutoFit/>
          </a:bodyPr>
          <a:lstStyle/>
          <a:p>
            <a:pPr algn="r">
              <a:lnSpc>
                <a:spcPts val="6609"/>
              </a:lnSpc>
            </a:pPr>
            <a:r>
              <a:rPr lang="en-US" sz="5507">
                <a:solidFill>
                  <a:srgbClr val="FFD180"/>
                </a:solidFill>
                <a:latin typeface="Belina"/>
              </a:rPr>
              <a:t>Binatbatan</a:t>
            </a:r>
          </a:p>
        </p:txBody>
      </p:sp>
      <p:sp>
        <p:nvSpPr>
          <p:cNvPr name="TextBox 5" id="5"/>
          <p:cNvSpPr txBox="true"/>
          <p:nvPr/>
        </p:nvSpPr>
        <p:spPr>
          <a:xfrm rot="0">
            <a:off x="1252673" y="4450338"/>
            <a:ext cx="7667353" cy="3489325"/>
          </a:xfrm>
          <a:prstGeom prst="rect">
            <a:avLst/>
          </a:prstGeom>
        </p:spPr>
        <p:txBody>
          <a:bodyPr anchor="t" rtlCol="false" tIns="0" lIns="0" bIns="0" rIns="0">
            <a:spAutoFit/>
          </a:bodyPr>
          <a:lstStyle/>
          <a:p>
            <a:pPr algn="r">
              <a:lnSpc>
                <a:spcPts val="3500"/>
              </a:lnSpc>
              <a:spcBef>
                <a:spcPct val="0"/>
              </a:spcBef>
            </a:pPr>
            <a:r>
              <a:rPr lang="en-US" sz="2500">
                <a:solidFill>
                  <a:srgbClr val="E5DDC8"/>
                </a:solidFill>
                <a:latin typeface="Zenaida"/>
              </a:rPr>
              <a:t>The Binatbatan dance is an occupational dance from Paoay, Ilocos Norte. It depicts the beating of cotton pods to separate the seeds drom the fibers. Weavers in Paoay often engage themselves in abel-making contests. Dancers maneuver in and out of parallel batbat sticks, each about 18 inches long. Th rhythm and speed of the beating of the sticks make for a lively and colorful display.</a:t>
            </a:r>
          </a:p>
        </p:txBody>
      </p:sp>
      <p:sp>
        <p:nvSpPr>
          <p:cNvPr name="Freeform 6" id="6"/>
          <p:cNvSpPr/>
          <p:nvPr/>
        </p:nvSpPr>
        <p:spPr>
          <a:xfrm flipH="false" flipV="false" rot="0">
            <a:off x="11987685" y="3156203"/>
            <a:ext cx="3650921" cy="5284227"/>
          </a:xfrm>
          <a:custGeom>
            <a:avLst/>
            <a:gdLst/>
            <a:ahLst/>
            <a:cxnLst/>
            <a:rect r="r" b="b" t="t" l="l"/>
            <a:pathLst>
              <a:path h="5284227" w="3650921">
                <a:moveTo>
                  <a:pt x="0" y="0"/>
                </a:moveTo>
                <a:lnTo>
                  <a:pt x="3650920" y="0"/>
                </a:lnTo>
                <a:lnTo>
                  <a:pt x="3650920" y="5284228"/>
                </a:lnTo>
                <a:lnTo>
                  <a:pt x="0" y="52842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pic>
        <p:nvPicPr>
          <p:cNvPr name="Picture 3" id="3"/>
          <p:cNvPicPr>
            <a:picLocks noChangeAspect="true"/>
          </p:cNvPicPr>
          <p:nvPr>
            <a:videoFile r:link="rId4"/>
          </p:nvPr>
        </p:nvPicPr>
        <p:blipFill>
          <a:blip r:embed="rId3"/>
          <a:stretch>
            <a:fillRect/>
          </a:stretch>
        </p:blipFill>
        <p:spPr>
          <a:xfrm rot="0">
            <a:off x="1828800" y="1028700"/>
            <a:ext cx="14630400" cy="8229599"/>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1384825" y="247685"/>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Binatbatan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sp>
        <p:nvSpPr>
          <p:cNvPr name="AutoShape 3" id="3"/>
          <p:cNvSpPr/>
          <p:nvPr/>
        </p:nvSpPr>
        <p:spPr>
          <a:xfrm rot="5399999">
            <a:off x="747021" y="5880907"/>
            <a:ext cx="4849573" cy="0"/>
          </a:xfrm>
          <a:prstGeom prst="line">
            <a:avLst/>
          </a:prstGeom>
          <a:ln cap="rnd" w="38100">
            <a:solidFill>
              <a:srgbClr val="E5DDC8"/>
            </a:solidFill>
            <a:prstDash val="solid"/>
            <a:headEnd type="none" len="sm" w="sm"/>
            <a:tailEnd type="none" len="sm" w="sm"/>
          </a:ln>
        </p:spPr>
      </p:sp>
      <p:sp>
        <p:nvSpPr>
          <p:cNvPr name="Freeform 4" id="4"/>
          <p:cNvSpPr/>
          <p:nvPr/>
        </p:nvSpPr>
        <p:spPr>
          <a:xfrm flipH="false" flipV="false" rot="0">
            <a:off x="16161296" y="390234"/>
            <a:ext cx="4424859" cy="9506533"/>
          </a:xfrm>
          <a:custGeom>
            <a:avLst/>
            <a:gdLst/>
            <a:ahLst/>
            <a:cxnLst/>
            <a:rect r="r" b="b" t="t" l="l"/>
            <a:pathLst>
              <a:path h="9506533" w="4424859">
                <a:moveTo>
                  <a:pt x="0" y="0"/>
                </a:moveTo>
                <a:lnTo>
                  <a:pt x="4424858" y="0"/>
                </a:lnTo>
                <a:lnTo>
                  <a:pt x="4424858" y="9506532"/>
                </a:lnTo>
                <a:lnTo>
                  <a:pt x="0" y="9506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48227" y="390234"/>
            <a:ext cx="5686635" cy="9506533"/>
          </a:xfrm>
          <a:custGeom>
            <a:avLst/>
            <a:gdLst/>
            <a:ahLst/>
            <a:cxnLst/>
            <a:rect r="r" b="b" t="t" l="l"/>
            <a:pathLst>
              <a:path h="9506533" w="5686635">
                <a:moveTo>
                  <a:pt x="0" y="0"/>
                </a:moveTo>
                <a:lnTo>
                  <a:pt x="5686635" y="0"/>
                </a:lnTo>
                <a:lnTo>
                  <a:pt x="5686635" y="9506532"/>
                </a:lnTo>
                <a:lnTo>
                  <a:pt x="0" y="95065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736240" y="4187471"/>
            <a:ext cx="997418" cy="997418"/>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33E"/>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1736240" y="6613641"/>
            <a:ext cx="997418" cy="997418"/>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33E"/>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sp>
        <p:nvSpPr>
          <p:cNvPr name="AutoShape 12" id="12"/>
          <p:cNvSpPr/>
          <p:nvPr/>
        </p:nvSpPr>
        <p:spPr>
          <a:xfrm rot="5399999">
            <a:off x="8652893" y="5880907"/>
            <a:ext cx="4849573" cy="0"/>
          </a:xfrm>
          <a:prstGeom prst="line">
            <a:avLst/>
          </a:prstGeom>
          <a:ln cap="rnd" w="38100">
            <a:solidFill>
              <a:srgbClr val="E5DDC8"/>
            </a:solidFill>
            <a:prstDash val="solid"/>
            <a:headEnd type="none" len="sm" w="sm"/>
            <a:tailEnd type="none" len="sm" w="sm"/>
          </a:ln>
        </p:spPr>
      </p:sp>
      <p:grpSp>
        <p:nvGrpSpPr>
          <p:cNvPr name="Group 13" id="13"/>
          <p:cNvGrpSpPr/>
          <p:nvPr/>
        </p:nvGrpSpPr>
        <p:grpSpPr>
          <a:xfrm rot="0">
            <a:off x="9642111" y="4187471"/>
            <a:ext cx="997418" cy="997418"/>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33E"/>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sp>
        <p:nvSpPr>
          <p:cNvPr name="TextBox 16" id="16"/>
          <p:cNvSpPr txBox="true"/>
          <p:nvPr/>
        </p:nvSpPr>
        <p:spPr>
          <a:xfrm rot="0">
            <a:off x="2765163" y="1019175"/>
            <a:ext cx="12757674"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Religous/Ceremonial Dances</a:t>
            </a:r>
          </a:p>
        </p:txBody>
      </p:sp>
      <p:sp>
        <p:nvSpPr>
          <p:cNvPr name="TextBox 17" id="17"/>
          <p:cNvSpPr txBox="true"/>
          <p:nvPr/>
        </p:nvSpPr>
        <p:spPr>
          <a:xfrm rot="0">
            <a:off x="3607003" y="3865268"/>
            <a:ext cx="4996883" cy="1589405"/>
          </a:xfrm>
          <a:prstGeom prst="rect">
            <a:avLst/>
          </a:prstGeom>
        </p:spPr>
        <p:txBody>
          <a:bodyPr anchor="t" rtlCol="false" tIns="0" lIns="0" bIns="0" rIns="0">
            <a:spAutoFit/>
          </a:bodyPr>
          <a:lstStyle/>
          <a:p>
            <a:pPr>
              <a:lnSpc>
                <a:spcPts val="3220"/>
              </a:lnSpc>
              <a:spcBef>
                <a:spcPct val="0"/>
              </a:spcBef>
            </a:pPr>
            <a:r>
              <a:rPr lang="en-US" sz="2300">
                <a:solidFill>
                  <a:srgbClr val="E5DDC8"/>
                </a:solidFill>
                <a:latin typeface="Zenaida"/>
              </a:rPr>
              <a:t>Ceremonial dance is a major category or classification of dance forms or dance styles, </a:t>
            </a:r>
            <a:r>
              <a:rPr lang="en-US" sz="2300">
                <a:solidFill>
                  <a:srgbClr val="E5DDC8"/>
                </a:solidFill>
                <a:latin typeface="Zenaida"/>
              </a:rPr>
              <a:t>where the purpose is ceremonial or ritualistic.</a:t>
            </a:r>
          </a:p>
        </p:txBody>
      </p:sp>
      <p:sp>
        <p:nvSpPr>
          <p:cNvPr name="TextBox 18" id="18"/>
          <p:cNvSpPr txBox="true"/>
          <p:nvPr/>
        </p:nvSpPr>
        <p:spPr>
          <a:xfrm rot="0">
            <a:off x="3607003" y="6646895"/>
            <a:ext cx="4996883" cy="789305"/>
          </a:xfrm>
          <a:prstGeom prst="rect">
            <a:avLst/>
          </a:prstGeom>
        </p:spPr>
        <p:txBody>
          <a:bodyPr anchor="t" rtlCol="false" tIns="0" lIns="0" bIns="0" rIns="0">
            <a:spAutoFit/>
          </a:bodyPr>
          <a:lstStyle/>
          <a:p>
            <a:pPr>
              <a:lnSpc>
                <a:spcPts val="3220"/>
              </a:lnSpc>
              <a:spcBef>
                <a:spcPct val="0"/>
              </a:spcBef>
            </a:pPr>
            <a:r>
              <a:rPr lang="en-US" sz="2300">
                <a:solidFill>
                  <a:srgbClr val="E5DDC8"/>
                </a:solidFill>
                <a:latin typeface="Zenaida"/>
              </a:rPr>
              <a:t>It is related to and overlaps with sacred </a:t>
            </a:r>
            <a:r>
              <a:rPr lang="en-US" sz="2300">
                <a:solidFill>
                  <a:srgbClr val="E5DDC8"/>
                </a:solidFill>
                <a:latin typeface="Zenaida"/>
              </a:rPr>
              <a:t>dance and ecstatic dance.</a:t>
            </a:r>
          </a:p>
        </p:txBody>
      </p:sp>
      <p:sp>
        <p:nvSpPr>
          <p:cNvPr name="TextBox 19" id="19"/>
          <p:cNvSpPr txBox="true"/>
          <p:nvPr/>
        </p:nvSpPr>
        <p:spPr>
          <a:xfrm rot="0">
            <a:off x="11554878" y="4067690"/>
            <a:ext cx="4996883" cy="1189355"/>
          </a:xfrm>
          <a:prstGeom prst="rect">
            <a:avLst/>
          </a:prstGeom>
        </p:spPr>
        <p:txBody>
          <a:bodyPr anchor="t" rtlCol="false" tIns="0" lIns="0" bIns="0" rIns="0">
            <a:spAutoFit/>
          </a:bodyPr>
          <a:lstStyle/>
          <a:p>
            <a:pPr>
              <a:lnSpc>
                <a:spcPts val="3220"/>
              </a:lnSpc>
              <a:spcBef>
                <a:spcPct val="0"/>
              </a:spcBef>
            </a:pPr>
            <a:r>
              <a:rPr lang="en-US" sz="2300">
                <a:solidFill>
                  <a:srgbClr val="E5DDC8"/>
                </a:solidFill>
                <a:latin typeface="Zenaida"/>
              </a:rPr>
              <a:t>Religous/Ceremonial Dances are those associated with religion, vows and ceremonies.</a:t>
            </a:r>
          </a:p>
        </p:txBody>
      </p:sp>
      <p:sp>
        <p:nvSpPr>
          <p:cNvPr name="TextBox 20" id="20"/>
          <p:cNvSpPr txBox="true"/>
          <p:nvPr/>
        </p:nvSpPr>
        <p:spPr>
          <a:xfrm rot="0">
            <a:off x="1902766" y="4345715"/>
            <a:ext cx="664364" cy="676134"/>
          </a:xfrm>
          <a:prstGeom prst="rect">
            <a:avLst/>
          </a:prstGeom>
        </p:spPr>
        <p:txBody>
          <a:bodyPr anchor="t" rtlCol="false" tIns="0" lIns="0" bIns="0" rIns="0">
            <a:spAutoFit/>
          </a:bodyPr>
          <a:lstStyle/>
          <a:p>
            <a:pPr algn="ctr">
              <a:lnSpc>
                <a:spcPts val="5366"/>
              </a:lnSpc>
            </a:pPr>
            <a:r>
              <a:rPr lang="en-US" sz="4472">
                <a:solidFill>
                  <a:srgbClr val="41434B"/>
                </a:solidFill>
                <a:latin typeface="Belina"/>
              </a:rPr>
              <a:t>01</a:t>
            </a:r>
          </a:p>
        </p:txBody>
      </p:sp>
      <p:sp>
        <p:nvSpPr>
          <p:cNvPr name="TextBox 21" id="21"/>
          <p:cNvSpPr txBox="true"/>
          <p:nvPr/>
        </p:nvSpPr>
        <p:spPr>
          <a:xfrm rot="0">
            <a:off x="1736240" y="6771885"/>
            <a:ext cx="997418" cy="676134"/>
          </a:xfrm>
          <a:prstGeom prst="rect">
            <a:avLst/>
          </a:prstGeom>
        </p:spPr>
        <p:txBody>
          <a:bodyPr anchor="t" rtlCol="false" tIns="0" lIns="0" bIns="0" rIns="0">
            <a:spAutoFit/>
          </a:bodyPr>
          <a:lstStyle/>
          <a:p>
            <a:pPr algn="ctr">
              <a:lnSpc>
                <a:spcPts val="5366"/>
              </a:lnSpc>
            </a:pPr>
            <a:r>
              <a:rPr lang="en-US" sz="4472">
                <a:solidFill>
                  <a:srgbClr val="41434B"/>
                </a:solidFill>
                <a:latin typeface="Belina"/>
              </a:rPr>
              <a:t>02</a:t>
            </a:r>
          </a:p>
        </p:txBody>
      </p:sp>
      <p:sp>
        <p:nvSpPr>
          <p:cNvPr name="TextBox 22" id="22"/>
          <p:cNvSpPr txBox="true"/>
          <p:nvPr/>
        </p:nvSpPr>
        <p:spPr>
          <a:xfrm rot="0">
            <a:off x="9642111" y="4345715"/>
            <a:ext cx="959318" cy="676134"/>
          </a:xfrm>
          <a:prstGeom prst="rect">
            <a:avLst/>
          </a:prstGeom>
        </p:spPr>
        <p:txBody>
          <a:bodyPr anchor="t" rtlCol="false" tIns="0" lIns="0" bIns="0" rIns="0">
            <a:spAutoFit/>
          </a:bodyPr>
          <a:lstStyle/>
          <a:p>
            <a:pPr algn="ctr">
              <a:lnSpc>
                <a:spcPts val="5366"/>
              </a:lnSpc>
            </a:pPr>
            <a:r>
              <a:rPr lang="en-US" sz="4472">
                <a:solidFill>
                  <a:srgbClr val="41434B"/>
                </a:solidFill>
                <a:latin typeface="Belina"/>
              </a:rPr>
              <a:t>03</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sp>
        <p:nvSpPr>
          <p:cNvPr name="TextBox 3" id="3"/>
          <p:cNvSpPr txBox="true"/>
          <p:nvPr/>
        </p:nvSpPr>
        <p:spPr>
          <a:xfrm rot="0">
            <a:off x="2599501" y="1019175"/>
            <a:ext cx="13088997"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Religous/Ceremonial Dances</a:t>
            </a:r>
          </a:p>
        </p:txBody>
      </p:sp>
      <p:sp>
        <p:nvSpPr>
          <p:cNvPr name="TextBox 4" id="4"/>
          <p:cNvSpPr txBox="true"/>
          <p:nvPr/>
        </p:nvSpPr>
        <p:spPr>
          <a:xfrm rot="0">
            <a:off x="9428875" y="3278008"/>
            <a:ext cx="5504385" cy="839392"/>
          </a:xfrm>
          <a:prstGeom prst="rect">
            <a:avLst/>
          </a:prstGeom>
        </p:spPr>
        <p:txBody>
          <a:bodyPr anchor="t" rtlCol="false" tIns="0" lIns="0" bIns="0" rIns="0">
            <a:spAutoFit/>
          </a:bodyPr>
          <a:lstStyle/>
          <a:p>
            <a:pPr>
              <a:lnSpc>
                <a:spcPts val="6609"/>
              </a:lnSpc>
            </a:pPr>
            <a:r>
              <a:rPr lang="en-US" sz="5507">
                <a:solidFill>
                  <a:srgbClr val="FFD180"/>
                </a:solidFill>
                <a:latin typeface="Belina"/>
              </a:rPr>
              <a:t>Dugso </a:t>
            </a:r>
          </a:p>
        </p:txBody>
      </p:sp>
      <p:sp>
        <p:nvSpPr>
          <p:cNvPr name="TextBox 5" id="5"/>
          <p:cNvSpPr txBox="true"/>
          <p:nvPr/>
        </p:nvSpPr>
        <p:spPr>
          <a:xfrm rot="0">
            <a:off x="9428875" y="4584918"/>
            <a:ext cx="7545549" cy="3927475"/>
          </a:xfrm>
          <a:prstGeom prst="rect">
            <a:avLst/>
          </a:prstGeom>
        </p:spPr>
        <p:txBody>
          <a:bodyPr anchor="t" rtlCol="false" tIns="0" lIns="0" bIns="0" rIns="0">
            <a:spAutoFit/>
          </a:bodyPr>
          <a:lstStyle/>
          <a:p>
            <a:pPr>
              <a:lnSpc>
                <a:spcPts val="3500"/>
              </a:lnSpc>
              <a:spcBef>
                <a:spcPct val="0"/>
              </a:spcBef>
            </a:pPr>
            <a:r>
              <a:rPr lang="en-US" sz="2500">
                <a:solidFill>
                  <a:srgbClr val="E5DDC8"/>
                </a:solidFill>
                <a:latin typeface="Zenaida"/>
              </a:rPr>
              <a:t>Dugso is a dance which originated from Bukidnon in Northeast Mindanao. Dancers perform this as an entertainment for the dieties, to make them feel more comfortable during the fiesta that wwas organized for them. It was originally thought that this dance was performed only during harvest time or upon the birth of a male heir. Women would wear colorful feathered head dresses, plaid costumes, and anklets.</a:t>
            </a:r>
          </a:p>
        </p:txBody>
      </p:sp>
      <p:sp>
        <p:nvSpPr>
          <p:cNvPr name="Freeform 6" id="6"/>
          <p:cNvSpPr/>
          <p:nvPr/>
        </p:nvSpPr>
        <p:spPr>
          <a:xfrm flipH="false" flipV="false" rot="0">
            <a:off x="2599501" y="3230891"/>
            <a:ext cx="3824665" cy="6027409"/>
          </a:xfrm>
          <a:custGeom>
            <a:avLst/>
            <a:gdLst/>
            <a:ahLst/>
            <a:cxnLst/>
            <a:rect r="r" b="b" t="t" l="l"/>
            <a:pathLst>
              <a:path h="6027409" w="3824665">
                <a:moveTo>
                  <a:pt x="0" y="0"/>
                </a:moveTo>
                <a:lnTo>
                  <a:pt x="3824665" y="0"/>
                </a:lnTo>
                <a:lnTo>
                  <a:pt x="3824665" y="6027409"/>
                </a:lnTo>
                <a:lnTo>
                  <a:pt x="0" y="6027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20" t="-42089" r="-1800" b="-43369"/>
            </a:stretch>
          </a:blipFill>
        </p:spPr>
      </p:sp>
      <p:grpSp>
        <p:nvGrpSpPr>
          <p:cNvPr name="Group 3" id="3"/>
          <p:cNvGrpSpPr/>
          <p:nvPr/>
        </p:nvGrpSpPr>
        <p:grpSpPr>
          <a:xfrm rot="0">
            <a:off x="9144000" y="1204217"/>
            <a:ext cx="8247742" cy="2201990"/>
            <a:chOff x="0" y="0"/>
            <a:chExt cx="10996990" cy="2935986"/>
          </a:xfrm>
        </p:grpSpPr>
        <p:sp>
          <p:nvSpPr>
            <p:cNvPr name="Freeform 4" id="4"/>
            <p:cNvSpPr/>
            <p:nvPr/>
          </p:nvSpPr>
          <p:spPr>
            <a:xfrm flipH="false" flipV="false" rot="0">
              <a:off x="0" y="0"/>
              <a:ext cx="10996990" cy="2935986"/>
            </a:xfrm>
            <a:custGeom>
              <a:avLst/>
              <a:gdLst/>
              <a:ahLst/>
              <a:cxnLst/>
              <a:rect r="r" b="b" t="t" l="l"/>
              <a:pathLst>
                <a:path h="2935986" w="10996990">
                  <a:moveTo>
                    <a:pt x="0" y="0"/>
                  </a:moveTo>
                  <a:lnTo>
                    <a:pt x="10996990" y="0"/>
                  </a:lnTo>
                  <a:lnTo>
                    <a:pt x="10996990" y="2935986"/>
                  </a:lnTo>
                  <a:lnTo>
                    <a:pt x="0" y="2935986"/>
                  </a:lnTo>
                  <a:lnTo>
                    <a:pt x="0" y="0"/>
                  </a:lnTo>
                  <a:close/>
                </a:path>
              </a:pathLst>
            </a:custGeom>
            <a:blipFill>
              <a:blip r:embed="rId3">
                <a:extLst>
                  <a:ext uri="{96DAC541-7B7A-43D3-8B79-37D633B846F1}">
                    <asvg:svgBlip xmlns:asvg="http://schemas.microsoft.com/office/drawing/2016/SVG/main" r:embed="rId4"/>
                  </a:ext>
                </a:extLst>
              </a:blip>
              <a:stretch>
                <a:fillRect l="0" t="-45609" r="0" b="0"/>
              </a:stretch>
            </a:blipFill>
          </p:spPr>
        </p:sp>
        <p:sp>
          <p:nvSpPr>
            <p:cNvPr name="TextBox 5" id="5"/>
            <p:cNvSpPr txBox="true"/>
            <p:nvPr/>
          </p:nvSpPr>
          <p:spPr>
            <a:xfrm rot="0">
              <a:off x="192430" y="104934"/>
              <a:ext cx="10482606" cy="2273046"/>
            </a:xfrm>
            <a:prstGeom prst="rect">
              <a:avLst/>
            </a:prstGeom>
          </p:spPr>
          <p:txBody>
            <a:bodyPr anchor="t" rtlCol="false" tIns="0" lIns="0" bIns="0" rIns="0">
              <a:spAutoFit/>
            </a:bodyPr>
            <a:lstStyle/>
            <a:p>
              <a:pPr algn="ctr" marL="0" indent="0" lvl="0">
                <a:lnSpc>
                  <a:spcPts val="13209"/>
                </a:lnSpc>
              </a:pPr>
              <a:r>
                <a:rPr lang="en-US" sz="11100">
                  <a:solidFill>
                    <a:srgbClr val="000000"/>
                  </a:solidFill>
                  <a:latin typeface="TC Milo"/>
                </a:rPr>
                <a:t>FOLK DANCE</a:t>
              </a:r>
            </a:p>
          </p:txBody>
        </p:sp>
      </p:grpSp>
      <p:sp>
        <p:nvSpPr>
          <p:cNvPr name="Freeform 6" id="6"/>
          <p:cNvSpPr/>
          <p:nvPr/>
        </p:nvSpPr>
        <p:spPr>
          <a:xfrm flipH="false" flipV="false" rot="3664715">
            <a:off x="-4388282" y="6277702"/>
            <a:ext cx="9229209" cy="1858866"/>
          </a:xfrm>
          <a:custGeom>
            <a:avLst/>
            <a:gdLst/>
            <a:ahLst/>
            <a:cxnLst/>
            <a:rect r="r" b="b" t="t" l="l"/>
            <a:pathLst>
              <a:path h="1858866" w="9229209">
                <a:moveTo>
                  <a:pt x="0" y="0"/>
                </a:moveTo>
                <a:lnTo>
                  <a:pt x="9229209" y="0"/>
                </a:lnTo>
                <a:lnTo>
                  <a:pt x="9229209" y="1858866"/>
                </a:lnTo>
                <a:lnTo>
                  <a:pt x="0" y="1858866"/>
                </a:lnTo>
                <a:lnTo>
                  <a:pt x="0" y="0"/>
                </a:lnTo>
                <a:close/>
              </a:path>
            </a:pathLst>
          </a:custGeom>
          <a:blipFill>
            <a:blip r:embed="rId5"/>
            <a:stretch>
              <a:fillRect l="0" t="0" r="0" b="0"/>
            </a:stretch>
          </a:blipFill>
        </p:spPr>
      </p:sp>
      <p:sp>
        <p:nvSpPr>
          <p:cNvPr name="Freeform 7" id="7"/>
          <p:cNvSpPr/>
          <p:nvPr/>
        </p:nvSpPr>
        <p:spPr>
          <a:xfrm flipH="false" flipV="false" rot="0">
            <a:off x="1556158" y="1028700"/>
            <a:ext cx="7587842" cy="8229600"/>
          </a:xfrm>
          <a:custGeom>
            <a:avLst/>
            <a:gdLst/>
            <a:ahLst/>
            <a:cxnLst/>
            <a:rect r="r" b="b" t="t" l="l"/>
            <a:pathLst>
              <a:path h="8229600" w="7587842">
                <a:moveTo>
                  <a:pt x="0" y="0"/>
                </a:moveTo>
                <a:lnTo>
                  <a:pt x="7587842" y="0"/>
                </a:lnTo>
                <a:lnTo>
                  <a:pt x="7587842" y="8229600"/>
                </a:lnTo>
                <a:lnTo>
                  <a:pt x="0" y="8229600"/>
                </a:lnTo>
                <a:lnTo>
                  <a:pt x="0" y="0"/>
                </a:lnTo>
                <a:close/>
              </a:path>
            </a:pathLst>
          </a:custGeom>
          <a:blipFill>
            <a:blip r:embed="rId6"/>
            <a:stretch>
              <a:fillRect l="-289" t="0" r="-289" b="0"/>
            </a:stretch>
          </a:blipFill>
        </p:spPr>
      </p:sp>
      <p:sp>
        <p:nvSpPr>
          <p:cNvPr name="Freeform 8" id="8"/>
          <p:cNvSpPr/>
          <p:nvPr/>
        </p:nvSpPr>
        <p:spPr>
          <a:xfrm flipH="false" flipV="false" rot="0">
            <a:off x="8176881" y="8265390"/>
            <a:ext cx="1332571" cy="1315611"/>
          </a:xfrm>
          <a:custGeom>
            <a:avLst/>
            <a:gdLst/>
            <a:ahLst/>
            <a:cxnLst/>
            <a:rect r="r" b="b" t="t" l="l"/>
            <a:pathLst>
              <a:path h="1315611" w="1332571">
                <a:moveTo>
                  <a:pt x="0" y="0"/>
                </a:moveTo>
                <a:lnTo>
                  <a:pt x="1332571" y="0"/>
                </a:lnTo>
                <a:lnTo>
                  <a:pt x="1332571" y="1315611"/>
                </a:lnTo>
                <a:lnTo>
                  <a:pt x="0" y="13156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9406616" y="3833757"/>
            <a:ext cx="7985126" cy="3927882"/>
          </a:xfrm>
          <a:prstGeom prst="rect">
            <a:avLst/>
          </a:prstGeom>
        </p:spPr>
        <p:txBody>
          <a:bodyPr anchor="t" rtlCol="false" tIns="0" lIns="0" bIns="0" rIns="0">
            <a:spAutoFit/>
          </a:bodyPr>
          <a:lstStyle/>
          <a:p>
            <a:pPr>
              <a:lnSpc>
                <a:spcPts val="5250"/>
              </a:lnSpc>
            </a:pPr>
            <a:r>
              <a:rPr lang="en-US" sz="3750">
                <a:solidFill>
                  <a:srgbClr val="000000"/>
                </a:solidFill>
                <a:latin typeface="More Sugar"/>
              </a:rPr>
              <a:t>folk dance, generally, a type of dance that is a vernacular, </a:t>
            </a:r>
          </a:p>
          <a:p>
            <a:pPr>
              <a:lnSpc>
                <a:spcPts val="5250"/>
              </a:lnSpc>
            </a:pPr>
            <a:r>
              <a:rPr lang="en-US" sz="3750">
                <a:solidFill>
                  <a:srgbClr val="000000"/>
                </a:solidFill>
                <a:latin typeface="More Sugar"/>
              </a:rPr>
              <a:t>usually recreational, expression of a past or present culture. </a:t>
            </a:r>
          </a:p>
          <a:p>
            <a:pPr>
              <a:lnSpc>
                <a:spcPts val="5250"/>
              </a:lnSpc>
            </a:pPr>
            <a:r>
              <a:rPr lang="en-US" sz="3750">
                <a:solidFill>
                  <a:srgbClr val="000000"/>
                </a:solidFill>
                <a:latin typeface="More Sugar"/>
              </a:rPr>
              <a:t>The term folk dance was accepted until the mid-20th century</a:t>
            </a:r>
          </a:p>
        </p:txBody>
      </p:sp>
      <p:sp>
        <p:nvSpPr>
          <p:cNvPr name="Freeform 10" id="10"/>
          <p:cNvSpPr/>
          <p:nvPr/>
        </p:nvSpPr>
        <p:spPr>
          <a:xfrm flipH="false" flipV="false" rot="0">
            <a:off x="1286717" y="2718564"/>
            <a:ext cx="1355282" cy="1375286"/>
          </a:xfrm>
          <a:custGeom>
            <a:avLst/>
            <a:gdLst/>
            <a:ahLst/>
            <a:cxnLst/>
            <a:rect r="r" b="b" t="t" l="l"/>
            <a:pathLst>
              <a:path h="1375286" w="1355282">
                <a:moveTo>
                  <a:pt x="0" y="0"/>
                </a:moveTo>
                <a:lnTo>
                  <a:pt x="1355282" y="0"/>
                </a:lnTo>
                <a:lnTo>
                  <a:pt x="1355282" y="1375285"/>
                </a:lnTo>
                <a:lnTo>
                  <a:pt x="0" y="13752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pic>
        <p:nvPicPr>
          <p:cNvPr name="Picture 3" id="3"/>
          <p:cNvPicPr>
            <a:picLocks noChangeAspect="true"/>
          </p:cNvPicPr>
          <p:nvPr>
            <a:videoFile r:link="rId4"/>
          </p:nvPr>
        </p:nvPicPr>
        <p:blipFill>
          <a:blip r:embed="rId3"/>
          <a:stretch>
            <a:fillRect/>
          </a:stretch>
        </p:blipFill>
        <p:spPr>
          <a:xfrm rot="0">
            <a:off x="1845733" y="1038225"/>
            <a:ext cx="14596534" cy="8210549"/>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313775" y="341820"/>
            <a:ext cx="6926201"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Dugso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sp>
        <p:nvSpPr>
          <p:cNvPr name="Freeform 3" id="3"/>
          <p:cNvSpPr/>
          <p:nvPr/>
        </p:nvSpPr>
        <p:spPr>
          <a:xfrm flipH="false" flipV="false" rot="0">
            <a:off x="541483" y="325137"/>
            <a:ext cx="5611662" cy="7774343"/>
          </a:xfrm>
          <a:custGeom>
            <a:avLst/>
            <a:gdLst/>
            <a:ahLst/>
            <a:cxnLst/>
            <a:rect r="r" b="b" t="t" l="l"/>
            <a:pathLst>
              <a:path h="7774343" w="5611662">
                <a:moveTo>
                  <a:pt x="0" y="0"/>
                </a:moveTo>
                <a:lnTo>
                  <a:pt x="5611662" y="0"/>
                </a:lnTo>
                <a:lnTo>
                  <a:pt x="5611662" y="7774343"/>
                </a:lnTo>
                <a:lnTo>
                  <a:pt x="0" y="77743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64232" y="4212308"/>
            <a:ext cx="19816464" cy="6406390"/>
            <a:chOff x="0" y="0"/>
            <a:chExt cx="5219151" cy="1687280"/>
          </a:xfrm>
        </p:grpSpPr>
        <p:sp>
          <p:nvSpPr>
            <p:cNvPr name="Freeform 5" id="5"/>
            <p:cNvSpPr/>
            <p:nvPr/>
          </p:nvSpPr>
          <p:spPr>
            <a:xfrm flipH="false" flipV="false" rot="0">
              <a:off x="0" y="0"/>
              <a:ext cx="5219151" cy="1687280"/>
            </a:xfrm>
            <a:custGeom>
              <a:avLst/>
              <a:gdLst/>
              <a:ahLst/>
              <a:cxnLst/>
              <a:rect r="r" b="b" t="t" l="l"/>
              <a:pathLst>
                <a:path h="1687280" w="5219151">
                  <a:moveTo>
                    <a:pt x="0" y="0"/>
                  </a:moveTo>
                  <a:lnTo>
                    <a:pt x="5219151" y="0"/>
                  </a:lnTo>
                  <a:lnTo>
                    <a:pt x="5219151" y="1687280"/>
                  </a:lnTo>
                  <a:lnTo>
                    <a:pt x="0" y="1687280"/>
                  </a:lnTo>
                  <a:close/>
                </a:path>
              </a:pathLst>
            </a:custGeom>
            <a:solidFill>
              <a:srgbClr val="420A16"/>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6669806" y="2227933"/>
            <a:ext cx="9786748" cy="860425"/>
          </a:xfrm>
          <a:prstGeom prst="rect">
            <a:avLst/>
          </a:prstGeom>
        </p:spPr>
        <p:txBody>
          <a:bodyPr anchor="t" rtlCol="false" tIns="0" lIns="0" bIns="0" rIns="0">
            <a:spAutoFit/>
          </a:bodyPr>
          <a:lstStyle/>
          <a:p>
            <a:pPr>
              <a:lnSpc>
                <a:spcPts val="3500"/>
              </a:lnSpc>
              <a:spcBef>
                <a:spcPct val="0"/>
              </a:spcBef>
            </a:pPr>
            <a:r>
              <a:rPr lang="en-US" sz="2500">
                <a:solidFill>
                  <a:srgbClr val="E5DDC8"/>
                </a:solidFill>
                <a:latin typeface="Zenaida"/>
              </a:rPr>
              <a:t>Comic Dances are those that depict funny movements for entertainment</a:t>
            </a:r>
          </a:p>
        </p:txBody>
      </p:sp>
      <p:sp>
        <p:nvSpPr>
          <p:cNvPr name="Freeform 8" id="8"/>
          <p:cNvSpPr/>
          <p:nvPr/>
        </p:nvSpPr>
        <p:spPr>
          <a:xfrm flipH="false" flipV="false" rot="0">
            <a:off x="-9525" y="4370228"/>
            <a:ext cx="18288000" cy="6248471"/>
          </a:xfrm>
          <a:custGeom>
            <a:avLst/>
            <a:gdLst/>
            <a:ahLst/>
            <a:cxnLst/>
            <a:rect r="r" b="b" t="t" l="l"/>
            <a:pathLst>
              <a:path h="6248471" w="18288000">
                <a:moveTo>
                  <a:pt x="0" y="0"/>
                </a:moveTo>
                <a:lnTo>
                  <a:pt x="18288000" y="0"/>
                </a:lnTo>
                <a:lnTo>
                  <a:pt x="18288000" y="6248471"/>
                </a:lnTo>
                <a:lnTo>
                  <a:pt x="0" y="6248471"/>
                </a:lnTo>
                <a:lnTo>
                  <a:pt x="0" y="0"/>
                </a:lnTo>
                <a:close/>
              </a:path>
            </a:pathLst>
          </a:custGeom>
          <a:blipFill>
            <a:blip r:embed="rId5">
              <a:alphaModFix amt="5000"/>
            </a:blip>
            <a:stretch>
              <a:fillRect l="0" t="-9356" r="0" b="-181859"/>
            </a:stretch>
          </a:blipFill>
        </p:spPr>
      </p:sp>
      <p:sp>
        <p:nvSpPr>
          <p:cNvPr name="TextBox 9" id="9"/>
          <p:cNvSpPr txBox="true"/>
          <p:nvPr/>
        </p:nvSpPr>
        <p:spPr>
          <a:xfrm rot="0">
            <a:off x="619125" y="4942125"/>
            <a:ext cx="9786748" cy="838200"/>
          </a:xfrm>
          <a:prstGeom prst="rect">
            <a:avLst/>
          </a:prstGeom>
        </p:spPr>
        <p:txBody>
          <a:bodyPr anchor="t" rtlCol="false" tIns="0" lIns="0" bIns="0" rIns="0">
            <a:spAutoFit/>
          </a:bodyPr>
          <a:lstStyle/>
          <a:p>
            <a:pPr algn="r">
              <a:lnSpc>
                <a:spcPts val="6612"/>
              </a:lnSpc>
            </a:pPr>
            <a:r>
              <a:rPr lang="en-US" sz="5510">
                <a:solidFill>
                  <a:srgbClr val="FFD180"/>
                </a:solidFill>
                <a:latin typeface="Belina"/>
              </a:rPr>
              <a:t>Kinoton</a:t>
            </a:r>
          </a:p>
        </p:txBody>
      </p:sp>
      <p:sp>
        <p:nvSpPr>
          <p:cNvPr name="TextBox 10" id="10"/>
          <p:cNvSpPr txBox="true"/>
          <p:nvPr/>
        </p:nvSpPr>
        <p:spPr>
          <a:xfrm rot="0">
            <a:off x="619125" y="6003063"/>
            <a:ext cx="9786748" cy="860425"/>
          </a:xfrm>
          <a:prstGeom prst="rect">
            <a:avLst/>
          </a:prstGeom>
        </p:spPr>
        <p:txBody>
          <a:bodyPr anchor="t" rtlCol="false" tIns="0" lIns="0" bIns="0" rIns="0">
            <a:spAutoFit/>
          </a:bodyPr>
          <a:lstStyle/>
          <a:p>
            <a:pPr algn="r">
              <a:lnSpc>
                <a:spcPts val="3500"/>
              </a:lnSpc>
              <a:spcBef>
                <a:spcPct val="0"/>
              </a:spcBef>
            </a:pPr>
            <a:r>
              <a:rPr lang="en-US" sz="2500">
                <a:solidFill>
                  <a:srgbClr val="E5DDC8"/>
                </a:solidFill>
                <a:latin typeface="Zenaida"/>
              </a:rPr>
              <a:t>Is a comic dance from Ilocos Sur. It depicts the movement of a person bitten by ants.</a:t>
            </a:r>
          </a:p>
        </p:txBody>
      </p:sp>
      <p:sp>
        <p:nvSpPr>
          <p:cNvPr name="TextBox 11" id="11"/>
          <p:cNvSpPr txBox="true"/>
          <p:nvPr/>
        </p:nvSpPr>
        <p:spPr>
          <a:xfrm rot="0">
            <a:off x="6669806" y="443157"/>
            <a:ext cx="87263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Comic Dance</a:t>
            </a:r>
          </a:p>
        </p:txBody>
      </p:sp>
      <p:sp>
        <p:nvSpPr>
          <p:cNvPr name="TextBox 12" id="12"/>
          <p:cNvSpPr txBox="true"/>
          <p:nvPr/>
        </p:nvSpPr>
        <p:spPr>
          <a:xfrm rot="0">
            <a:off x="619125" y="7177813"/>
            <a:ext cx="9786748" cy="838200"/>
          </a:xfrm>
          <a:prstGeom prst="rect">
            <a:avLst/>
          </a:prstGeom>
        </p:spPr>
        <p:txBody>
          <a:bodyPr anchor="t" rtlCol="false" tIns="0" lIns="0" bIns="0" rIns="0">
            <a:spAutoFit/>
          </a:bodyPr>
          <a:lstStyle/>
          <a:p>
            <a:pPr algn="r">
              <a:lnSpc>
                <a:spcPts val="6612"/>
              </a:lnSpc>
            </a:pPr>
            <a:r>
              <a:rPr lang="en-US" sz="5510">
                <a:solidFill>
                  <a:srgbClr val="FFD180"/>
                </a:solidFill>
                <a:latin typeface="Belina"/>
              </a:rPr>
              <a:t>Makonggo</a:t>
            </a:r>
          </a:p>
        </p:txBody>
      </p:sp>
      <p:sp>
        <p:nvSpPr>
          <p:cNvPr name="TextBox 13" id="13"/>
          <p:cNvSpPr txBox="true"/>
          <p:nvPr/>
        </p:nvSpPr>
        <p:spPr>
          <a:xfrm rot="0">
            <a:off x="619125" y="8238752"/>
            <a:ext cx="9786748" cy="1298575"/>
          </a:xfrm>
          <a:prstGeom prst="rect">
            <a:avLst/>
          </a:prstGeom>
        </p:spPr>
        <p:txBody>
          <a:bodyPr anchor="t" rtlCol="false" tIns="0" lIns="0" bIns="0" rIns="0">
            <a:spAutoFit/>
          </a:bodyPr>
          <a:lstStyle/>
          <a:p>
            <a:pPr algn="r">
              <a:lnSpc>
                <a:spcPts val="3500"/>
              </a:lnSpc>
              <a:spcBef>
                <a:spcPct val="0"/>
              </a:spcBef>
            </a:pPr>
            <a:r>
              <a:rPr lang="en-US" sz="2500">
                <a:solidFill>
                  <a:srgbClr val="E5DDC8"/>
                </a:solidFill>
                <a:latin typeface="Zenaida"/>
              </a:rPr>
              <a:t>A comic dance which originated in Sta. Maria, Bulacan. A solo performer imitates the movements characteristic of a monkey, its gestures and grimaces.</a:t>
            </a:r>
          </a:p>
        </p:txBody>
      </p:sp>
      <p:sp>
        <p:nvSpPr>
          <p:cNvPr name="Freeform 14" id="14"/>
          <p:cNvSpPr/>
          <p:nvPr/>
        </p:nvSpPr>
        <p:spPr>
          <a:xfrm flipH="false" flipV="false" rot="0">
            <a:off x="11032973" y="4585428"/>
            <a:ext cx="6693952" cy="5184770"/>
          </a:xfrm>
          <a:custGeom>
            <a:avLst/>
            <a:gdLst/>
            <a:ahLst/>
            <a:cxnLst/>
            <a:rect r="r" b="b" t="t" l="l"/>
            <a:pathLst>
              <a:path h="5184770" w="6693952">
                <a:moveTo>
                  <a:pt x="0" y="0"/>
                </a:moveTo>
                <a:lnTo>
                  <a:pt x="6693952" y="0"/>
                </a:lnTo>
                <a:lnTo>
                  <a:pt x="6693952" y="5184770"/>
                </a:lnTo>
                <a:lnTo>
                  <a:pt x="0" y="5184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pic>
        <p:nvPicPr>
          <p:cNvPr name="Picture 3" id="3"/>
          <p:cNvPicPr>
            <a:picLocks noChangeAspect="true"/>
          </p:cNvPicPr>
          <p:nvPr>
            <a:videoFile r:link="rId4"/>
          </p:nvPr>
        </p:nvPicPr>
        <p:blipFill>
          <a:blip r:embed="rId3"/>
          <a:stretch>
            <a:fillRect/>
          </a:stretch>
        </p:blipFill>
        <p:spPr>
          <a:xfrm rot="0">
            <a:off x="1845733" y="1038225"/>
            <a:ext cx="14596534" cy="8210549"/>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313775" y="341820"/>
            <a:ext cx="6926201"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Kinoton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grpSp>
        <p:nvGrpSpPr>
          <p:cNvPr name="Group 3" id="3"/>
          <p:cNvGrpSpPr/>
          <p:nvPr/>
        </p:nvGrpSpPr>
        <p:grpSpPr>
          <a:xfrm rot="0">
            <a:off x="9144000" y="-709297"/>
            <a:ext cx="10172700" cy="11705594"/>
            <a:chOff x="0" y="0"/>
            <a:chExt cx="2679230" cy="3082955"/>
          </a:xfrm>
        </p:grpSpPr>
        <p:sp>
          <p:nvSpPr>
            <p:cNvPr name="Freeform 4" id="4"/>
            <p:cNvSpPr/>
            <p:nvPr/>
          </p:nvSpPr>
          <p:spPr>
            <a:xfrm flipH="false" flipV="false" rot="0">
              <a:off x="0" y="0"/>
              <a:ext cx="2679230" cy="3082955"/>
            </a:xfrm>
            <a:custGeom>
              <a:avLst/>
              <a:gdLst/>
              <a:ahLst/>
              <a:cxnLst/>
              <a:rect r="r" b="b" t="t" l="l"/>
              <a:pathLst>
                <a:path h="3082955" w="2679230">
                  <a:moveTo>
                    <a:pt x="0" y="0"/>
                  </a:moveTo>
                  <a:lnTo>
                    <a:pt x="2679230" y="0"/>
                  </a:lnTo>
                  <a:lnTo>
                    <a:pt x="2679230" y="3082955"/>
                  </a:lnTo>
                  <a:lnTo>
                    <a:pt x="0" y="3082955"/>
                  </a:lnTo>
                  <a:close/>
                </a:path>
              </a:pathLst>
            </a:custGeom>
            <a:solidFill>
              <a:srgbClr val="420A16"/>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9263626" y="-459048"/>
            <a:ext cx="9647698" cy="10287000"/>
          </a:xfrm>
          <a:custGeom>
            <a:avLst/>
            <a:gdLst/>
            <a:ahLst/>
            <a:cxnLst/>
            <a:rect r="r" b="b" t="t" l="l"/>
            <a:pathLst>
              <a:path h="10287000" w="9647698">
                <a:moveTo>
                  <a:pt x="0" y="0"/>
                </a:moveTo>
                <a:lnTo>
                  <a:pt x="9647698" y="0"/>
                </a:lnTo>
                <a:lnTo>
                  <a:pt x="9647698" y="10287000"/>
                </a:lnTo>
                <a:lnTo>
                  <a:pt x="0" y="10287000"/>
                </a:lnTo>
                <a:lnTo>
                  <a:pt x="0" y="0"/>
                </a:lnTo>
                <a:close/>
              </a:path>
            </a:pathLst>
          </a:custGeom>
          <a:blipFill>
            <a:blip r:embed="rId3">
              <a:alphaModFix amt="5000"/>
            </a:blip>
            <a:stretch>
              <a:fillRect l="-3664" t="-5683" r="-85893" b="-71205"/>
            </a:stretch>
          </a:blipFill>
        </p:spPr>
      </p:sp>
      <p:sp>
        <p:nvSpPr>
          <p:cNvPr name="Freeform 7" id="7"/>
          <p:cNvSpPr/>
          <p:nvPr/>
        </p:nvSpPr>
        <p:spPr>
          <a:xfrm flipH="false" flipV="false" rot="0">
            <a:off x="10370128" y="6626579"/>
            <a:ext cx="5663044" cy="7046774"/>
          </a:xfrm>
          <a:custGeom>
            <a:avLst/>
            <a:gdLst/>
            <a:ahLst/>
            <a:cxnLst/>
            <a:rect r="r" b="b" t="t" l="l"/>
            <a:pathLst>
              <a:path h="7046774" w="5663044">
                <a:moveTo>
                  <a:pt x="0" y="0"/>
                </a:moveTo>
                <a:lnTo>
                  <a:pt x="5663044" y="0"/>
                </a:lnTo>
                <a:lnTo>
                  <a:pt x="5663044" y="7046774"/>
                </a:lnTo>
                <a:lnTo>
                  <a:pt x="0" y="7046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677634" y="4164628"/>
            <a:ext cx="4817431" cy="7046774"/>
          </a:xfrm>
          <a:custGeom>
            <a:avLst/>
            <a:gdLst/>
            <a:ahLst/>
            <a:cxnLst/>
            <a:rect r="r" b="b" t="t" l="l"/>
            <a:pathLst>
              <a:path h="7046774" w="4817431">
                <a:moveTo>
                  <a:pt x="0" y="0"/>
                </a:moveTo>
                <a:lnTo>
                  <a:pt x="4817432" y="0"/>
                </a:lnTo>
                <a:lnTo>
                  <a:pt x="4817432" y="7046774"/>
                </a:lnTo>
                <a:lnTo>
                  <a:pt x="0" y="7046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519175" y="2704546"/>
            <a:ext cx="7134350" cy="860425"/>
          </a:xfrm>
          <a:prstGeom prst="rect">
            <a:avLst/>
          </a:prstGeom>
        </p:spPr>
        <p:txBody>
          <a:bodyPr anchor="t" rtlCol="false" tIns="0" lIns="0" bIns="0" rIns="0">
            <a:spAutoFit/>
          </a:bodyPr>
          <a:lstStyle/>
          <a:p>
            <a:pPr algn="ctr">
              <a:lnSpc>
                <a:spcPts val="3500"/>
              </a:lnSpc>
              <a:spcBef>
                <a:spcPct val="0"/>
              </a:spcBef>
            </a:pPr>
            <a:r>
              <a:rPr lang="en-US" sz="2500">
                <a:solidFill>
                  <a:srgbClr val="E5DDC8"/>
                </a:solidFill>
                <a:latin typeface="Zenaida"/>
              </a:rPr>
              <a:t> Game Dances are those that are done with play elements. </a:t>
            </a:r>
          </a:p>
        </p:txBody>
      </p:sp>
      <p:sp>
        <p:nvSpPr>
          <p:cNvPr name="TextBox 10" id="10"/>
          <p:cNvSpPr txBox="true"/>
          <p:nvPr/>
        </p:nvSpPr>
        <p:spPr>
          <a:xfrm rot="0">
            <a:off x="9737026" y="2511779"/>
            <a:ext cx="6929248" cy="838200"/>
          </a:xfrm>
          <a:prstGeom prst="rect">
            <a:avLst/>
          </a:prstGeom>
        </p:spPr>
        <p:txBody>
          <a:bodyPr anchor="t" rtlCol="false" tIns="0" lIns="0" bIns="0" rIns="0">
            <a:spAutoFit/>
          </a:bodyPr>
          <a:lstStyle/>
          <a:p>
            <a:pPr algn="ctr">
              <a:lnSpc>
                <a:spcPts val="6612"/>
              </a:lnSpc>
            </a:pPr>
            <a:r>
              <a:rPr lang="en-US" sz="5510">
                <a:solidFill>
                  <a:srgbClr val="FFD180"/>
                </a:solidFill>
                <a:latin typeface="Belina"/>
              </a:rPr>
              <a:t>Lubi-Lubi</a:t>
            </a:r>
          </a:p>
        </p:txBody>
      </p:sp>
      <p:sp>
        <p:nvSpPr>
          <p:cNvPr name="TextBox 11" id="11"/>
          <p:cNvSpPr txBox="true"/>
          <p:nvPr/>
        </p:nvSpPr>
        <p:spPr>
          <a:xfrm rot="0">
            <a:off x="9634475" y="3657954"/>
            <a:ext cx="7134350" cy="2613025"/>
          </a:xfrm>
          <a:prstGeom prst="rect">
            <a:avLst/>
          </a:prstGeom>
        </p:spPr>
        <p:txBody>
          <a:bodyPr anchor="t" rtlCol="false" tIns="0" lIns="0" bIns="0" rIns="0">
            <a:spAutoFit/>
          </a:bodyPr>
          <a:lstStyle/>
          <a:p>
            <a:pPr algn="ctr" marL="0" indent="0" lvl="0">
              <a:lnSpc>
                <a:spcPts val="3500"/>
              </a:lnSpc>
              <a:spcBef>
                <a:spcPct val="0"/>
              </a:spcBef>
            </a:pPr>
            <a:r>
              <a:rPr lang="en-US" sz="2500">
                <a:solidFill>
                  <a:srgbClr val="E5DDC8"/>
                </a:solidFill>
                <a:latin typeface="Zenaida"/>
              </a:rPr>
              <a:t>Lubi-Lubi is a bicolano dance which is a combination of a simple folk and social steps. Literally, lubi means coconut. According to the BIkolanos this dance originated in Leyte and Samar where it is still danced like the Balitaw. It is also popular in Albay and Sorsogon.</a:t>
            </a:r>
          </a:p>
        </p:txBody>
      </p:sp>
      <p:sp>
        <p:nvSpPr>
          <p:cNvPr name="TextBox 12" id="12"/>
          <p:cNvSpPr txBox="true"/>
          <p:nvPr/>
        </p:nvSpPr>
        <p:spPr>
          <a:xfrm rot="0">
            <a:off x="4900458" y="443157"/>
            <a:ext cx="8726335"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Game Dance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pic>
        <p:nvPicPr>
          <p:cNvPr name="Picture 3" id="3"/>
          <p:cNvPicPr>
            <a:picLocks noChangeAspect="true"/>
          </p:cNvPicPr>
          <p:nvPr>
            <a:videoFile r:link="rId4"/>
          </p:nvPr>
        </p:nvPicPr>
        <p:blipFill>
          <a:blip r:embed="rId3"/>
          <a:stretch>
            <a:fillRect/>
          </a:stretch>
        </p:blipFill>
        <p:spPr>
          <a:xfrm rot="0">
            <a:off x="1828800" y="1028700"/>
            <a:ext cx="14630400" cy="8229599"/>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313775" y="341820"/>
            <a:ext cx="6926201"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Lubi-Lubi</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sp>
        <p:nvSpPr>
          <p:cNvPr name="Freeform 3" id="3"/>
          <p:cNvSpPr/>
          <p:nvPr/>
        </p:nvSpPr>
        <p:spPr>
          <a:xfrm flipH="false" flipV="false" rot="0">
            <a:off x="12135944" y="567301"/>
            <a:ext cx="5574357" cy="7742162"/>
          </a:xfrm>
          <a:custGeom>
            <a:avLst/>
            <a:gdLst/>
            <a:ahLst/>
            <a:cxnLst/>
            <a:rect r="r" b="b" t="t" l="l"/>
            <a:pathLst>
              <a:path h="7742162" w="5574357">
                <a:moveTo>
                  <a:pt x="0" y="0"/>
                </a:moveTo>
                <a:lnTo>
                  <a:pt x="5574357" y="0"/>
                </a:lnTo>
                <a:lnTo>
                  <a:pt x="5574357" y="7742163"/>
                </a:lnTo>
                <a:lnTo>
                  <a:pt x="0" y="77421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64232" y="4438382"/>
            <a:ext cx="19816464" cy="5911959"/>
            <a:chOff x="0" y="0"/>
            <a:chExt cx="5219151" cy="1557059"/>
          </a:xfrm>
        </p:grpSpPr>
        <p:sp>
          <p:nvSpPr>
            <p:cNvPr name="Freeform 5" id="5"/>
            <p:cNvSpPr/>
            <p:nvPr/>
          </p:nvSpPr>
          <p:spPr>
            <a:xfrm flipH="false" flipV="false" rot="0">
              <a:off x="0" y="0"/>
              <a:ext cx="5219151" cy="1557059"/>
            </a:xfrm>
            <a:custGeom>
              <a:avLst/>
              <a:gdLst/>
              <a:ahLst/>
              <a:cxnLst/>
              <a:rect r="r" b="b" t="t" l="l"/>
              <a:pathLst>
                <a:path h="1557059" w="5219151">
                  <a:moveTo>
                    <a:pt x="0" y="0"/>
                  </a:moveTo>
                  <a:lnTo>
                    <a:pt x="5219151" y="0"/>
                  </a:lnTo>
                  <a:lnTo>
                    <a:pt x="5219151" y="1557059"/>
                  </a:lnTo>
                  <a:lnTo>
                    <a:pt x="0" y="1557059"/>
                  </a:lnTo>
                  <a:close/>
                </a:path>
              </a:pathLst>
            </a:custGeom>
            <a:solidFill>
              <a:srgbClr val="420A16"/>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9525" y="4596302"/>
            <a:ext cx="18288000" cy="5596120"/>
          </a:xfrm>
          <a:custGeom>
            <a:avLst/>
            <a:gdLst/>
            <a:ahLst/>
            <a:cxnLst/>
            <a:rect r="r" b="b" t="t" l="l"/>
            <a:pathLst>
              <a:path h="5596120" w="18288000">
                <a:moveTo>
                  <a:pt x="0" y="0"/>
                </a:moveTo>
                <a:lnTo>
                  <a:pt x="18288000" y="0"/>
                </a:lnTo>
                <a:lnTo>
                  <a:pt x="18288000" y="5596120"/>
                </a:lnTo>
                <a:lnTo>
                  <a:pt x="0" y="5596120"/>
                </a:lnTo>
                <a:lnTo>
                  <a:pt x="0" y="0"/>
                </a:lnTo>
                <a:close/>
              </a:path>
            </a:pathLst>
          </a:custGeom>
          <a:blipFill>
            <a:blip r:embed="rId5">
              <a:alphaModFix amt="5000"/>
            </a:blip>
            <a:stretch>
              <a:fillRect l="0" t="-10447" r="0" b="-214716"/>
            </a:stretch>
          </a:blipFill>
        </p:spPr>
      </p:sp>
      <p:sp>
        <p:nvSpPr>
          <p:cNvPr name="Freeform 8" id="8"/>
          <p:cNvSpPr/>
          <p:nvPr/>
        </p:nvSpPr>
        <p:spPr>
          <a:xfrm flipH="false" flipV="false" rot="0">
            <a:off x="729401" y="5025361"/>
            <a:ext cx="5176411" cy="5596120"/>
          </a:xfrm>
          <a:custGeom>
            <a:avLst/>
            <a:gdLst/>
            <a:ahLst/>
            <a:cxnLst/>
            <a:rect r="r" b="b" t="t" l="l"/>
            <a:pathLst>
              <a:path h="5596120" w="5176411">
                <a:moveTo>
                  <a:pt x="0" y="0"/>
                </a:moveTo>
                <a:lnTo>
                  <a:pt x="5176412" y="0"/>
                </a:lnTo>
                <a:lnTo>
                  <a:pt x="5176412" y="5596120"/>
                </a:lnTo>
                <a:lnTo>
                  <a:pt x="0" y="55961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900458" y="796271"/>
            <a:ext cx="8726335"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Wedding Dance</a:t>
            </a:r>
          </a:p>
        </p:txBody>
      </p:sp>
      <p:sp>
        <p:nvSpPr>
          <p:cNvPr name="TextBox 10" id="10"/>
          <p:cNvSpPr txBox="true"/>
          <p:nvPr/>
        </p:nvSpPr>
        <p:spPr>
          <a:xfrm rot="0">
            <a:off x="1776432" y="2586971"/>
            <a:ext cx="9786748" cy="860425"/>
          </a:xfrm>
          <a:prstGeom prst="rect">
            <a:avLst/>
          </a:prstGeom>
        </p:spPr>
        <p:txBody>
          <a:bodyPr anchor="t" rtlCol="false" tIns="0" lIns="0" bIns="0" rIns="0">
            <a:spAutoFit/>
          </a:bodyPr>
          <a:lstStyle/>
          <a:p>
            <a:pPr algn="r">
              <a:lnSpc>
                <a:spcPts val="3500"/>
              </a:lnSpc>
              <a:spcBef>
                <a:spcPct val="0"/>
              </a:spcBef>
            </a:pPr>
            <a:r>
              <a:rPr lang="en-US" sz="2500">
                <a:solidFill>
                  <a:srgbClr val="E5DDC8"/>
                </a:solidFill>
                <a:latin typeface="Zenaida"/>
              </a:rPr>
              <a:t>Wedding Dances are those dances that are performed during wedding feasts. </a:t>
            </a:r>
          </a:p>
        </p:txBody>
      </p:sp>
      <p:sp>
        <p:nvSpPr>
          <p:cNvPr name="TextBox 11" id="11"/>
          <p:cNvSpPr txBox="true"/>
          <p:nvPr/>
        </p:nvSpPr>
        <p:spPr>
          <a:xfrm rot="0">
            <a:off x="6669806" y="6712171"/>
            <a:ext cx="9786748" cy="2174875"/>
          </a:xfrm>
          <a:prstGeom prst="rect">
            <a:avLst/>
          </a:prstGeom>
        </p:spPr>
        <p:txBody>
          <a:bodyPr anchor="t" rtlCol="false" tIns="0" lIns="0" bIns="0" rIns="0">
            <a:spAutoFit/>
          </a:bodyPr>
          <a:lstStyle/>
          <a:p>
            <a:pPr marL="0" indent="0" lvl="0">
              <a:lnSpc>
                <a:spcPts val="3500"/>
              </a:lnSpc>
              <a:spcBef>
                <a:spcPct val="0"/>
              </a:spcBef>
            </a:pPr>
            <a:r>
              <a:rPr lang="en-US" sz="2500">
                <a:solidFill>
                  <a:srgbClr val="E5DDC8"/>
                </a:solidFill>
                <a:latin typeface="Zenaida"/>
              </a:rPr>
              <a:t>The wedding ceremony is called Pagkawin. The festivity opens with the Pahanda or presentation of dowry. Relatives of the groom present to the relatives of the bride traditional dowries that usually include that Salap-pa, A bras box containing money, jewelry, other valuables, and all important betel nut.</a:t>
            </a:r>
          </a:p>
        </p:txBody>
      </p:sp>
      <p:sp>
        <p:nvSpPr>
          <p:cNvPr name="TextBox 12" id="12"/>
          <p:cNvSpPr txBox="true"/>
          <p:nvPr/>
        </p:nvSpPr>
        <p:spPr>
          <a:xfrm rot="0">
            <a:off x="6669806" y="5651232"/>
            <a:ext cx="9786748" cy="838200"/>
          </a:xfrm>
          <a:prstGeom prst="rect">
            <a:avLst/>
          </a:prstGeom>
        </p:spPr>
        <p:txBody>
          <a:bodyPr anchor="t" rtlCol="false" tIns="0" lIns="0" bIns="0" rIns="0">
            <a:spAutoFit/>
          </a:bodyPr>
          <a:lstStyle/>
          <a:p>
            <a:pPr>
              <a:lnSpc>
                <a:spcPts val="6612"/>
              </a:lnSpc>
            </a:pPr>
            <a:r>
              <a:rPr lang="en-US" sz="5510">
                <a:solidFill>
                  <a:srgbClr val="FFD180"/>
                </a:solidFill>
                <a:latin typeface="Belina"/>
              </a:rPr>
              <a:t>Pagkawin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pic>
        <p:nvPicPr>
          <p:cNvPr name="Picture 3" id="3"/>
          <p:cNvPicPr>
            <a:picLocks noChangeAspect="true"/>
          </p:cNvPicPr>
          <p:nvPr>
            <a:videoFile r:link="rId4"/>
          </p:nvPr>
        </p:nvPicPr>
        <p:blipFill>
          <a:blip r:embed="rId3"/>
          <a:stretch>
            <a:fillRect/>
          </a:stretch>
        </p:blipFill>
        <p:spPr>
          <a:xfrm rot="0">
            <a:off x="1828800" y="1028700"/>
            <a:ext cx="14630400" cy="8229599"/>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313775" y="341820"/>
            <a:ext cx="6926201"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Pagkawin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grpSp>
        <p:nvGrpSpPr>
          <p:cNvPr name="Group 3" id="3"/>
          <p:cNvGrpSpPr/>
          <p:nvPr/>
        </p:nvGrpSpPr>
        <p:grpSpPr>
          <a:xfrm rot="0">
            <a:off x="9144000" y="-709297"/>
            <a:ext cx="10172700" cy="11705594"/>
            <a:chOff x="0" y="0"/>
            <a:chExt cx="2679230" cy="3082955"/>
          </a:xfrm>
        </p:grpSpPr>
        <p:sp>
          <p:nvSpPr>
            <p:cNvPr name="Freeform 4" id="4"/>
            <p:cNvSpPr/>
            <p:nvPr/>
          </p:nvSpPr>
          <p:spPr>
            <a:xfrm flipH="false" flipV="false" rot="0">
              <a:off x="0" y="0"/>
              <a:ext cx="2679230" cy="3082955"/>
            </a:xfrm>
            <a:custGeom>
              <a:avLst/>
              <a:gdLst/>
              <a:ahLst/>
              <a:cxnLst/>
              <a:rect r="r" b="b" t="t" l="l"/>
              <a:pathLst>
                <a:path h="3082955" w="2679230">
                  <a:moveTo>
                    <a:pt x="0" y="0"/>
                  </a:moveTo>
                  <a:lnTo>
                    <a:pt x="2679230" y="0"/>
                  </a:lnTo>
                  <a:lnTo>
                    <a:pt x="2679230" y="3082955"/>
                  </a:lnTo>
                  <a:lnTo>
                    <a:pt x="0" y="3082955"/>
                  </a:lnTo>
                  <a:close/>
                </a:path>
              </a:pathLst>
            </a:custGeom>
            <a:solidFill>
              <a:srgbClr val="1F2129"/>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9263626" y="0"/>
            <a:ext cx="9647698" cy="10287000"/>
          </a:xfrm>
          <a:custGeom>
            <a:avLst/>
            <a:gdLst/>
            <a:ahLst/>
            <a:cxnLst/>
            <a:rect r="r" b="b" t="t" l="l"/>
            <a:pathLst>
              <a:path h="10287000" w="9647698">
                <a:moveTo>
                  <a:pt x="0" y="0"/>
                </a:moveTo>
                <a:lnTo>
                  <a:pt x="9647698" y="0"/>
                </a:lnTo>
                <a:lnTo>
                  <a:pt x="9647698" y="10287000"/>
                </a:lnTo>
                <a:lnTo>
                  <a:pt x="0" y="10287000"/>
                </a:lnTo>
                <a:lnTo>
                  <a:pt x="0" y="0"/>
                </a:lnTo>
                <a:close/>
              </a:path>
            </a:pathLst>
          </a:custGeom>
          <a:blipFill>
            <a:blip r:embed="rId3">
              <a:alphaModFix amt="5000"/>
            </a:blip>
            <a:stretch>
              <a:fillRect l="-3664" t="-5683" r="-85893" b="-71205"/>
            </a:stretch>
          </a:blipFill>
        </p:spPr>
      </p:sp>
      <p:sp>
        <p:nvSpPr>
          <p:cNvPr name="Freeform 7" id="7"/>
          <p:cNvSpPr/>
          <p:nvPr/>
        </p:nvSpPr>
        <p:spPr>
          <a:xfrm flipH="false" flipV="false" rot="0">
            <a:off x="3936902" y="6557199"/>
            <a:ext cx="4716623" cy="5868271"/>
          </a:xfrm>
          <a:custGeom>
            <a:avLst/>
            <a:gdLst/>
            <a:ahLst/>
            <a:cxnLst/>
            <a:rect r="r" b="b" t="t" l="l"/>
            <a:pathLst>
              <a:path h="5868271" w="4716623">
                <a:moveTo>
                  <a:pt x="0" y="0"/>
                </a:moveTo>
                <a:lnTo>
                  <a:pt x="4716623" y="0"/>
                </a:lnTo>
                <a:lnTo>
                  <a:pt x="4716623" y="5868272"/>
                </a:lnTo>
                <a:lnTo>
                  <a:pt x="0" y="5868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519175" y="3096911"/>
            <a:ext cx="7134350" cy="2613025"/>
          </a:xfrm>
          <a:prstGeom prst="rect">
            <a:avLst/>
          </a:prstGeom>
        </p:spPr>
        <p:txBody>
          <a:bodyPr anchor="t" rtlCol="false" tIns="0" lIns="0" bIns="0" rIns="0">
            <a:spAutoFit/>
          </a:bodyPr>
          <a:lstStyle/>
          <a:p>
            <a:pPr algn="ctr">
              <a:lnSpc>
                <a:spcPts val="3500"/>
              </a:lnSpc>
            </a:pPr>
            <a:r>
              <a:rPr lang="en-US" sz="2500">
                <a:solidFill>
                  <a:srgbClr val="E5DDC8"/>
                </a:solidFill>
                <a:latin typeface="Zenaida"/>
              </a:rPr>
              <a:t>A courtship dance is a ceremonial dance in which the male pursues a female who may</a:t>
            </a:r>
          </a:p>
          <a:p>
            <a:pPr algn="ctr">
              <a:lnSpc>
                <a:spcPts val="3500"/>
              </a:lnSpc>
            </a:pPr>
            <a:r>
              <a:rPr lang="en-US" sz="2500">
                <a:solidFill>
                  <a:srgbClr val="E5DDC8"/>
                </a:solidFill>
                <a:latin typeface="Zenaida"/>
              </a:rPr>
              <a:t>accept or reject the male's attention. Courtship dances are usually per- formed during</a:t>
            </a:r>
          </a:p>
          <a:p>
            <a:pPr algn="ctr">
              <a:lnSpc>
                <a:spcPts val="3500"/>
              </a:lnSpc>
            </a:pPr>
            <a:r>
              <a:rPr lang="en-US" sz="2500">
                <a:solidFill>
                  <a:srgbClr val="E5DDC8"/>
                </a:solidFill>
                <a:latin typeface="Zenaida"/>
              </a:rPr>
              <a:t>special occasions</a:t>
            </a:r>
          </a:p>
          <a:p>
            <a:pPr algn="ctr" marL="0" indent="0" lvl="0">
              <a:lnSpc>
                <a:spcPts val="3500"/>
              </a:lnSpc>
              <a:spcBef>
                <a:spcPct val="0"/>
              </a:spcBef>
            </a:pPr>
          </a:p>
        </p:txBody>
      </p:sp>
      <p:sp>
        <p:nvSpPr>
          <p:cNvPr name="TextBox 9" id="9"/>
          <p:cNvSpPr txBox="true"/>
          <p:nvPr/>
        </p:nvSpPr>
        <p:spPr>
          <a:xfrm rot="0">
            <a:off x="9737026" y="2547091"/>
            <a:ext cx="6929248" cy="838200"/>
          </a:xfrm>
          <a:prstGeom prst="rect">
            <a:avLst/>
          </a:prstGeom>
        </p:spPr>
        <p:txBody>
          <a:bodyPr anchor="t" rtlCol="false" tIns="0" lIns="0" bIns="0" rIns="0">
            <a:spAutoFit/>
          </a:bodyPr>
          <a:lstStyle/>
          <a:p>
            <a:pPr algn="ctr">
              <a:lnSpc>
                <a:spcPts val="6612"/>
              </a:lnSpc>
            </a:pPr>
            <a:r>
              <a:rPr lang="en-US" sz="5510">
                <a:solidFill>
                  <a:srgbClr val="FFD180"/>
                </a:solidFill>
                <a:latin typeface="Belina"/>
              </a:rPr>
              <a:t>Sua-ku-sua</a:t>
            </a:r>
          </a:p>
        </p:txBody>
      </p:sp>
      <p:sp>
        <p:nvSpPr>
          <p:cNvPr name="TextBox 10" id="10"/>
          <p:cNvSpPr txBox="true"/>
          <p:nvPr/>
        </p:nvSpPr>
        <p:spPr>
          <a:xfrm rot="0">
            <a:off x="9634475" y="3693266"/>
            <a:ext cx="7134350" cy="3489325"/>
          </a:xfrm>
          <a:prstGeom prst="rect">
            <a:avLst/>
          </a:prstGeom>
        </p:spPr>
        <p:txBody>
          <a:bodyPr anchor="t" rtlCol="false" tIns="0" lIns="0" bIns="0" rIns="0">
            <a:spAutoFit/>
          </a:bodyPr>
          <a:lstStyle/>
          <a:p>
            <a:pPr algn="ctr" marL="0" indent="0" lvl="0">
              <a:lnSpc>
                <a:spcPts val="3500"/>
              </a:lnSpc>
              <a:spcBef>
                <a:spcPct val="0"/>
              </a:spcBef>
            </a:pPr>
            <a:r>
              <a:rPr lang="en-US" sz="2500">
                <a:solidFill>
                  <a:srgbClr val="E5DDC8"/>
                </a:solidFill>
                <a:latin typeface="Zenaida"/>
              </a:rPr>
              <a:t>This is a dance from Jolo, Sulu. Literally, “Sua-ku-sua” means “my pomelo tree”. According to the Moros of the older generation, the movements in this dance have been modified and modernized. Dancers sing as they perform the dance. The natives often repeat the dance as many times as they like or until they are made to stop.</a:t>
            </a:r>
          </a:p>
        </p:txBody>
      </p:sp>
      <p:sp>
        <p:nvSpPr>
          <p:cNvPr name="TextBox 11" id="11"/>
          <p:cNvSpPr txBox="true"/>
          <p:nvPr/>
        </p:nvSpPr>
        <p:spPr>
          <a:xfrm rot="0">
            <a:off x="4900458" y="443157"/>
            <a:ext cx="8726335"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Courtship Dance</a:t>
            </a:r>
          </a:p>
        </p:txBody>
      </p:sp>
      <p:sp>
        <p:nvSpPr>
          <p:cNvPr name="Freeform 12" id="12"/>
          <p:cNvSpPr/>
          <p:nvPr/>
        </p:nvSpPr>
        <p:spPr>
          <a:xfrm flipH="false" flipV="false" rot="0">
            <a:off x="247180" y="5461741"/>
            <a:ext cx="5252625" cy="8780983"/>
          </a:xfrm>
          <a:custGeom>
            <a:avLst/>
            <a:gdLst/>
            <a:ahLst/>
            <a:cxnLst/>
            <a:rect r="r" b="b" t="t" l="l"/>
            <a:pathLst>
              <a:path h="8780983" w="5252625">
                <a:moveTo>
                  <a:pt x="0" y="0"/>
                </a:moveTo>
                <a:lnTo>
                  <a:pt x="5252624" y="0"/>
                </a:lnTo>
                <a:lnTo>
                  <a:pt x="5252624" y="8780983"/>
                </a:lnTo>
                <a:lnTo>
                  <a:pt x="0" y="87809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pic>
        <p:nvPicPr>
          <p:cNvPr name="Picture 3" id="3"/>
          <p:cNvPicPr>
            <a:picLocks noChangeAspect="true"/>
          </p:cNvPicPr>
          <p:nvPr>
            <a:videoFile r:link="rId4"/>
          </p:nvPr>
        </p:nvPicPr>
        <p:blipFill>
          <a:blip r:embed="rId3"/>
          <a:stretch>
            <a:fillRect/>
          </a:stretch>
        </p:blipFill>
        <p:spPr>
          <a:xfrm rot="0">
            <a:off x="1828800" y="1028700"/>
            <a:ext cx="14630400" cy="8229599"/>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313775" y="341820"/>
            <a:ext cx="6926201"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Sua-ku-sua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sp>
        <p:nvSpPr>
          <p:cNvPr name="Freeform 3" id="3"/>
          <p:cNvSpPr/>
          <p:nvPr/>
        </p:nvSpPr>
        <p:spPr>
          <a:xfrm flipH="false" flipV="false" rot="0">
            <a:off x="515366" y="1586846"/>
            <a:ext cx="5004178" cy="5054726"/>
          </a:xfrm>
          <a:custGeom>
            <a:avLst/>
            <a:gdLst/>
            <a:ahLst/>
            <a:cxnLst/>
            <a:rect r="r" b="b" t="t" l="l"/>
            <a:pathLst>
              <a:path h="5054726" w="5004178">
                <a:moveTo>
                  <a:pt x="0" y="0"/>
                </a:moveTo>
                <a:lnTo>
                  <a:pt x="5004178" y="0"/>
                </a:lnTo>
                <a:lnTo>
                  <a:pt x="5004178" y="5054725"/>
                </a:lnTo>
                <a:lnTo>
                  <a:pt x="0" y="50547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64232" y="5143500"/>
            <a:ext cx="19816464" cy="5911959"/>
            <a:chOff x="0" y="0"/>
            <a:chExt cx="5219151" cy="1557059"/>
          </a:xfrm>
        </p:grpSpPr>
        <p:sp>
          <p:nvSpPr>
            <p:cNvPr name="Freeform 5" id="5"/>
            <p:cNvSpPr/>
            <p:nvPr/>
          </p:nvSpPr>
          <p:spPr>
            <a:xfrm flipH="false" flipV="false" rot="0">
              <a:off x="0" y="0"/>
              <a:ext cx="5219151" cy="1557059"/>
            </a:xfrm>
            <a:custGeom>
              <a:avLst/>
              <a:gdLst/>
              <a:ahLst/>
              <a:cxnLst/>
              <a:rect r="r" b="b" t="t" l="l"/>
              <a:pathLst>
                <a:path h="1557059" w="5219151">
                  <a:moveTo>
                    <a:pt x="0" y="0"/>
                  </a:moveTo>
                  <a:lnTo>
                    <a:pt x="5219151" y="0"/>
                  </a:lnTo>
                  <a:lnTo>
                    <a:pt x="5219151" y="1557059"/>
                  </a:lnTo>
                  <a:lnTo>
                    <a:pt x="0" y="1557059"/>
                  </a:lnTo>
                  <a:close/>
                </a:path>
              </a:pathLst>
            </a:custGeom>
            <a:solidFill>
              <a:srgbClr val="420A16"/>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9525" y="5301419"/>
            <a:ext cx="18288000" cy="5596120"/>
          </a:xfrm>
          <a:custGeom>
            <a:avLst/>
            <a:gdLst/>
            <a:ahLst/>
            <a:cxnLst/>
            <a:rect r="r" b="b" t="t" l="l"/>
            <a:pathLst>
              <a:path h="5596120" w="18288000">
                <a:moveTo>
                  <a:pt x="0" y="0"/>
                </a:moveTo>
                <a:lnTo>
                  <a:pt x="18288000" y="0"/>
                </a:lnTo>
                <a:lnTo>
                  <a:pt x="18288000" y="5596121"/>
                </a:lnTo>
                <a:lnTo>
                  <a:pt x="0" y="5596121"/>
                </a:lnTo>
                <a:lnTo>
                  <a:pt x="0" y="0"/>
                </a:lnTo>
                <a:close/>
              </a:path>
            </a:pathLst>
          </a:custGeom>
          <a:blipFill>
            <a:blip r:embed="rId5">
              <a:alphaModFix amt="5000"/>
            </a:blip>
            <a:stretch>
              <a:fillRect l="0" t="-10447" r="0" b="-214716"/>
            </a:stretch>
          </a:blipFill>
        </p:spPr>
      </p:sp>
      <p:sp>
        <p:nvSpPr>
          <p:cNvPr name="Freeform 8" id="8"/>
          <p:cNvSpPr/>
          <p:nvPr/>
        </p:nvSpPr>
        <p:spPr>
          <a:xfrm flipH="false" flipV="false" rot="0">
            <a:off x="12510425" y="5843747"/>
            <a:ext cx="5241783" cy="4114800"/>
          </a:xfrm>
          <a:custGeom>
            <a:avLst/>
            <a:gdLst/>
            <a:ahLst/>
            <a:cxnLst/>
            <a:rect r="r" b="b" t="t" l="l"/>
            <a:pathLst>
              <a:path h="4114800" w="5241783">
                <a:moveTo>
                  <a:pt x="0" y="0"/>
                </a:moveTo>
                <a:lnTo>
                  <a:pt x="5241783" y="0"/>
                </a:lnTo>
                <a:lnTo>
                  <a:pt x="524178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900458" y="796271"/>
            <a:ext cx="8726335"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Festival Dance</a:t>
            </a:r>
          </a:p>
        </p:txBody>
      </p:sp>
      <p:sp>
        <p:nvSpPr>
          <p:cNvPr name="TextBox 10" id="10"/>
          <p:cNvSpPr txBox="true"/>
          <p:nvPr/>
        </p:nvSpPr>
        <p:spPr>
          <a:xfrm rot="0">
            <a:off x="6669806" y="2233857"/>
            <a:ext cx="9786748" cy="2174875"/>
          </a:xfrm>
          <a:prstGeom prst="rect">
            <a:avLst/>
          </a:prstGeom>
        </p:spPr>
        <p:txBody>
          <a:bodyPr anchor="t" rtlCol="false" tIns="0" lIns="0" bIns="0" rIns="0">
            <a:spAutoFit/>
          </a:bodyPr>
          <a:lstStyle/>
          <a:p>
            <a:pPr>
              <a:lnSpc>
                <a:spcPts val="3500"/>
              </a:lnSpc>
            </a:pPr>
            <a:r>
              <a:rPr lang="en-US" sz="2500">
                <a:solidFill>
                  <a:srgbClr val="E5DDC8"/>
                </a:solidFill>
                <a:latin typeface="Zenaida"/>
              </a:rPr>
              <a:t>Festival dances are cultural dances performed to the strong beats of percussion </a:t>
            </a:r>
            <a:r>
              <a:rPr lang="en-US" sz="2500">
                <a:solidFill>
                  <a:srgbClr val="E5DDC8"/>
                </a:solidFill>
                <a:latin typeface="Zenaida"/>
              </a:rPr>
              <a:t>instruments by a community of people sharing the same culture. festival dances. example is the honor of a Patron Saint or in thanksgiving of a bountiful harvest</a:t>
            </a:r>
          </a:p>
          <a:p>
            <a:pPr>
              <a:lnSpc>
                <a:spcPts val="3500"/>
              </a:lnSpc>
              <a:spcBef>
                <a:spcPct val="0"/>
              </a:spcBef>
            </a:pPr>
          </a:p>
        </p:txBody>
      </p:sp>
      <p:sp>
        <p:nvSpPr>
          <p:cNvPr name="TextBox 11" id="11"/>
          <p:cNvSpPr txBox="true"/>
          <p:nvPr/>
        </p:nvSpPr>
        <p:spPr>
          <a:xfrm rot="0">
            <a:off x="1776432" y="6137275"/>
            <a:ext cx="9786748" cy="838200"/>
          </a:xfrm>
          <a:prstGeom prst="rect">
            <a:avLst/>
          </a:prstGeom>
        </p:spPr>
        <p:txBody>
          <a:bodyPr anchor="t" rtlCol="false" tIns="0" lIns="0" bIns="0" rIns="0">
            <a:spAutoFit/>
          </a:bodyPr>
          <a:lstStyle/>
          <a:p>
            <a:pPr algn="r">
              <a:lnSpc>
                <a:spcPts val="6612"/>
              </a:lnSpc>
            </a:pPr>
            <a:r>
              <a:rPr lang="en-US" sz="5510">
                <a:solidFill>
                  <a:srgbClr val="FFD180"/>
                </a:solidFill>
                <a:latin typeface="Belina"/>
              </a:rPr>
              <a:t>Pandanggo</a:t>
            </a:r>
          </a:p>
        </p:txBody>
      </p:sp>
      <p:sp>
        <p:nvSpPr>
          <p:cNvPr name="TextBox 12" id="12"/>
          <p:cNvSpPr txBox="true"/>
          <p:nvPr/>
        </p:nvSpPr>
        <p:spPr>
          <a:xfrm rot="0">
            <a:off x="1776432" y="7198214"/>
            <a:ext cx="9786748" cy="2174875"/>
          </a:xfrm>
          <a:prstGeom prst="rect">
            <a:avLst/>
          </a:prstGeom>
        </p:spPr>
        <p:txBody>
          <a:bodyPr anchor="t" rtlCol="false" tIns="0" lIns="0" bIns="0" rIns="0">
            <a:spAutoFit/>
          </a:bodyPr>
          <a:lstStyle/>
          <a:p>
            <a:pPr algn="r">
              <a:lnSpc>
                <a:spcPts val="3500"/>
              </a:lnSpc>
              <a:spcBef>
                <a:spcPct val="0"/>
              </a:spcBef>
            </a:pPr>
            <a:r>
              <a:rPr lang="en-US" sz="2500">
                <a:solidFill>
                  <a:srgbClr val="E5DDC8"/>
                </a:solidFill>
                <a:latin typeface="Zenaida"/>
              </a:rPr>
              <a:t>Pandangggo sa Ilaw or “Fandango” is a very popular folk dance in the Philippines. It is said to have originated from Mindoro, This dance of lights simulates fireflies at dusk and at night. The phrase “sa ilaw” is Tagalog for “in light” and it refers to the three oil lamps that are dances has to balance. The oil lamp is called tinghoy.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3883786">
            <a:off x="13894499" y="-2467376"/>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6" id="6"/>
          <p:cNvSpPr/>
          <p:nvPr/>
        </p:nvSpPr>
        <p:spPr>
          <a:xfrm flipH="false" flipV="false" rot="0">
            <a:off x="4022860" y="1028700"/>
            <a:ext cx="10242280" cy="8995092"/>
          </a:xfrm>
          <a:custGeom>
            <a:avLst/>
            <a:gdLst/>
            <a:ahLst/>
            <a:cxnLst/>
            <a:rect r="r" b="b" t="t" l="l"/>
            <a:pathLst>
              <a:path h="8995092" w="10242280">
                <a:moveTo>
                  <a:pt x="0" y="0"/>
                </a:moveTo>
                <a:lnTo>
                  <a:pt x="10242280" y="0"/>
                </a:lnTo>
                <a:lnTo>
                  <a:pt x="10242280" y="8995092"/>
                </a:lnTo>
                <a:lnTo>
                  <a:pt x="0" y="8995092"/>
                </a:lnTo>
                <a:lnTo>
                  <a:pt x="0" y="0"/>
                </a:lnTo>
                <a:close/>
              </a:path>
            </a:pathLst>
          </a:custGeom>
          <a:blipFill>
            <a:blip r:embed="rId5"/>
            <a:stretch>
              <a:fillRect l="-1052" t="0" r="-1052" b="0"/>
            </a:stretch>
          </a:blipFill>
        </p:spPr>
      </p:sp>
      <p:sp>
        <p:nvSpPr>
          <p:cNvPr name="TextBox 7" id="7"/>
          <p:cNvSpPr txBox="true"/>
          <p:nvPr/>
        </p:nvSpPr>
        <p:spPr>
          <a:xfrm rot="0">
            <a:off x="6130091" y="2588019"/>
            <a:ext cx="6027818" cy="1217272"/>
          </a:xfrm>
          <a:prstGeom prst="rect">
            <a:avLst/>
          </a:prstGeom>
        </p:spPr>
        <p:txBody>
          <a:bodyPr anchor="t" rtlCol="false" tIns="0" lIns="0" bIns="0" rIns="0">
            <a:spAutoFit/>
          </a:bodyPr>
          <a:lstStyle/>
          <a:p>
            <a:pPr algn="ctr">
              <a:lnSpc>
                <a:spcPts val="4459"/>
              </a:lnSpc>
            </a:pPr>
            <a:r>
              <a:rPr lang="en-US" sz="5867" spc="158">
                <a:solidFill>
                  <a:srgbClr val="605048"/>
                </a:solidFill>
                <a:latin typeface="Carelia"/>
              </a:rPr>
              <a:t>Talking about </a:t>
            </a:r>
          </a:p>
          <a:p>
            <a:pPr algn="ctr">
              <a:lnSpc>
                <a:spcPts val="4459"/>
              </a:lnSpc>
            </a:pPr>
            <a:r>
              <a:rPr lang="en-US" sz="5867" spc="158">
                <a:solidFill>
                  <a:srgbClr val="605048"/>
                </a:solidFill>
                <a:latin typeface="Carelia"/>
              </a:rPr>
              <a:t>Folk Dance (1)</a:t>
            </a:r>
          </a:p>
        </p:txBody>
      </p:sp>
      <p:sp>
        <p:nvSpPr>
          <p:cNvPr name="TextBox 8" id="8"/>
          <p:cNvSpPr txBox="true"/>
          <p:nvPr/>
        </p:nvSpPr>
        <p:spPr>
          <a:xfrm rot="0">
            <a:off x="5767750" y="3733295"/>
            <a:ext cx="6752499" cy="4847464"/>
          </a:xfrm>
          <a:prstGeom prst="rect">
            <a:avLst/>
          </a:prstGeom>
        </p:spPr>
        <p:txBody>
          <a:bodyPr anchor="t" rtlCol="false" tIns="0" lIns="0" bIns="0" rIns="0">
            <a:spAutoFit/>
          </a:bodyPr>
          <a:lstStyle/>
          <a:p>
            <a:pPr algn="ctr">
              <a:lnSpc>
                <a:spcPts val="3525"/>
              </a:lnSpc>
            </a:pPr>
            <a:r>
              <a:rPr lang="en-US" sz="2517">
                <a:solidFill>
                  <a:srgbClr val="605048"/>
                </a:solidFill>
                <a:latin typeface="Glacial Indifference"/>
              </a:rPr>
              <a:t>Folk. n. meaning 'people' generally like a group or community. It is originating or traditional with the common people of a country or region and typically reflecting their lifestyle.</a:t>
            </a:r>
          </a:p>
          <a:p>
            <a:pPr algn="ctr">
              <a:lnSpc>
                <a:spcPts val="3525"/>
              </a:lnSpc>
            </a:pPr>
          </a:p>
          <a:p>
            <a:pPr algn="ctr">
              <a:lnSpc>
                <a:spcPts val="3525"/>
              </a:lnSpc>
            </a:pPr>
            <a:r>
              <a:rPr lang="en-US" sz="2517">
                <a:solidFill>
                  <a:srgbClr val="605048"/>
                </a:solidFill>
                <a:latin typeface="Glacial Indifference"/>
              </a:rPr>
              <a:t>Folk Dance. Indicates a certain kind of dance, style or feature when it is distinguished from one's culture or another; they are typically performed as a form of ritualistic entertainment, tell the culture's story, or to assert a cultural pride.</a:t>
            </a:r>
          </a:p>
        </p:txBody>
      </p:sp>
      <p:grpSp>
        <p:nvGrpSpPr>
          <p:cNvPr name="Group 9" id="9"/>
          <p:cNvGrpSpPr>
            <a:grpSpLocks noChangeAspect="true"/>
          </p:cNvGrpSpPr>
          <p:nvPr/>
        </p:nvGrpSpPr>
        <p:grpSpPr>
          <a:xfrm rot="6438578">
            <a:off x="632588" y="6941815"/>
            <a:ext cx="4146901" cy="6163954"/>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12" id="12"/>
          <p:cNvGrpSpPr>
            <a:grpSpLocks noChangeAspect="true"/>
          </p:cNvGrpSpPr>
          <p:nvPr/>
        </p:nvGrpSpPr>
        <p:grpSpPr>
          <a:xfrm rot="-7307119">
            <a:off x="-6472809" y="5921589"/>
            <a:ext cx="10902197" cy="7550781"/>
            <a:chOff x="0" y="0"/>
            <a:chExt cx="3429000" cy="2374900"/>
          </a:xfrm>
        </p:grpSpPr>
        <p:sp>
          <p:nvSpPr>
            <p:cNvPr name="Freeform 13" id="13"/>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l="0" t="-278" r="0" b="-278"/>
              </a:stretch>
            </a:blipFill>
          </p:spPr>
        </p:sp>
        <p:sp>
          <p:nvSpPr>
            <p:cNvPr name="Freeform 14" id="14"/>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grpSp>
        <p:nvGrpSpPr>
          <p:cNvPr name="Group 15" id="15"/>
          <p:cNvGrpSpPr>
            <a:grpSpLocks noChangeAspect="true"/>
          </p:cNvGrpSpPr>
          <p:nvPr/>
        </p:nvGrpSpPr>
        <p:grpSpPr>
          <a:xfrm rot="-7307119">
            <a:off x="13862558" y="-3533092"/>
            <a:ext cx="10902197" cy="7550781"/>
            <a:chOff x="0" y="0"/>
            <a:chExt cx="3429000" cy="2374900"/>
          </a:xfrm>
        </p:grpSpPr>
        <p:sp>
          <p:nvSpPr>
            <p:cNvPr name="Freeform 16" id="16"/>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l="0" t="-278" r="0" b="-278"/>
              </a:stretch>
            </a:blipFill>
          </p:spPr>
        </p:sp>
        <p:sp>
          <p:nvSpPr>
            <p:cNvPr name="Freeform 17" id="17"/>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name="Freeform 18" id="18"/>
          <p:cNvSpPr/>
          <p:nvPr/>
        </p:nvSpPr>
        <p:spPr>
          <a:xfrm flipH="false" flipV="false" rot="6388641">
            <a:off x="-1851477" y="-1782207"/>
            <a:ext cx="4019186" cy="6136162"/>
          </a:xfrm>
          <a:custGeom>
            <a:avLst/>
            <a:gdLst/>
            <a:ahLst/>
            <a:cxnLst/>
            <a:rect r="r" b="b" t="t" l="l"/>
            <a:pathLst>
              <a:path h="6136162" w="4019186">
                <a:moveTo>
                  <a:pt x="0" y="0"/>
                </a:moveTo>
                <a:lnTo>
                  <a:pt x="4019186" y="0"/>
                </a:lnTo>
                <a:lnTo>
                  <a:pt x="4019186" y="6136163"/>
                </a:lnTo>
                <a:lnTo>
                  <a:pt x="0" y="6136163"/>
                </a:lnTo>
                <a:lnTo>
                  <a:pt x="0" y="0"/>
                </a:lnTo>
                <a:close/>
              </a:path>
            </a:pathLst>
          </a:custGeom>
          <a:blipFill>
            <a:blip r:embed="rId8"/>
            <a:stretch>
              <a:fillRect l="0" t="0" r="0" b="0"/>
            </a:stretch>
          </a:blipFill>
        </p:spPr>
      </p:sp>
      <p:sp>
        <p:nvSpPr>
          <p:cNvPr name="Freeform 19" id="19"/>
          <p:cNvSpPr/>
          <p:nvPr/>
        </p:nvSpPr>
        <p:spPr>
          <a:xfrm flipH="false" flipV="false" rot="-160405">
            <a:off x="15165536" y="6265084"/>
            <a:ext cx="3507936" cy="4278879"/>
          </a:xfrm>
          <a:custGeom>
            <a:avLst/>
            <a:gdLst/>
            <a:ahLst/>
            <a:cxnLst/>
            <a:rect r="r" b="b" t="t" l="l"/>
            <a:pathLst>
              <a:path h="4278879" w="3507936">
                <a:moveTo>
                  <a:pt x="0" y="0"/>
                </a:moveTo>
                <a:lnTo>
                  <a:pt x="3507936" y="0"/>
                </a:lnTo>
                <a:lnTo>
                  <a:pt x="3507936" y="4278879"/>
                </a:lnTo>
                <a:lnTo>
                  <a:pt x="0" y="4278879"/>
                </a:lnTo>
                <a:lnTo>
                  <a:pt x="0" y="0"/>
                </a:lnTo>
                <a:close/>
              </a:path>
            </a:pathLst>
          </a:custGeom>
          <a:blipFill>
            <a:blip r:embed="rId9"/>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pic>
        <p:nvPicPr>
          <p:cNvPr name="Picture 3" id="3"/>
          <p:cNvPicPr>
            <a:picLocks noChangeAspect="true"/>
          </p:cNvPicPr>
          <p:nvPr>
            <a:videoFile r:link="rId4"/>
          </p:nvPr>
        </p:nvPicPr>
        <p:blipFill>
          <a:blip r:embed="rId3"/>
          <a:stretch>
            <a:fillRect/>
          </a:stretch>
        </p:blipFill>
        <p:spPr>
          <a:xfrm rot="0">
            <a:off x="1828800" y="1028700"/>
            <a:ext cx="14630400" cy="8229599"/>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313775" y="341820"/>
            <a:ext cx="6926201"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Pandanggo</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grpSp>
        <p:nvGrpSpPr>
          <p:cNvPr name="Group 3" id="3"/>
          <p:cNvGrpSpPr/>
          <p:nvPr/>
        </p:nvGrpSpPr>
        <p:grpSpPr>
          <a:xfrm rot="0">
            <a:off x="9144000" y="-709297"/>
            <a:ext cx="10172700" cy="11705594"/>
            <a:chOff x="0" y="0"/>
            <a:chExt cx="2679230" cy="3082955"/>
          </a:xfrm>
        </p:grpSpPr>
        <p:sp>
          <p:nvSpPr>
            <p:cNvPr name="Freeform 4" id="4"/>
            <p:cNvSpPr/>
            <p:nvPr/>
          </p:nvSpPr>
          <p:spPr>
            <a:xfrm flipH="false" flipV="false" rot="0">
              <a:off x="0" y="0"/>
              <a:ext cx="2679230" cy="3082955"/>
            </a:xfrm>
            <a:custGeom>
              <a:avLst/>
              <a:gdLst/>
              <a:ahLst/>
              <a:cxnLst/>
              <a:rect r="r" b="b" t="t" l="l"/>
              <a:pathLst>
                <a:path h="3082955" w="2679230">
                  <a:moveTo>
                    <a:pt x="0" y="0"/>
                  </a:moveTo>
                  <a:lnTo>
                    <a:pt x="2679230" y="0"/>
                  </a:lnTo>
                  <a:lnTo>
                    <a:pt x="2679230" y="3082955"/>
                  </a:lnTo>
                  <a:lnTo>
                    <a:pt x="0" y="3082955"/>
                  </a:lnTo>
                  <a:close/>
                </a:path>
              </a:pathLst>
            </a:custGeom>
            <a:solidFill>
              <a:srgbClr val="420A16"/>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9263626" y="0"/>
            <a:ext cx="9647698" cy="10287000"/>
          </a:xfrm>
          <a:custGeom>
            <a:avLst/>
            <a:gdLst/>
            <a:ahLst/>
            <a:cxnLst/>
            <a:rect r="r" b="b" t="t" l="l"/>
            <a:pathLst>
              <a:path h="10287000" w="9647698">
                <a:moveTo>
                  <a:pt x="0" y="0"/>
                </a:moveTo>
                <a:lnTo>
                  <a:pt x="9647698" y="0"/>
                </a:lnTo>
                <a:lnTo>
                  <a:pt x="9647698" y="10287000"/>
                </a:lnTo>
                <a:lnTo>
                  <a:pt x="0" y="10287000"/>
                </a:lnTo>
                <a:lnTo>
                  <a:pt x="0" y="0"/>
                </a:lnTo>
                <a:close/>
              </a:path>
            </a:pathLst>
          </a:custGeom>
          <a:blipFill>
            <a:blip r:embed="rId3">
              <a:alphaModFix amt="5000"/>
            </a:blip>
            <a:stretch>
              <a:fillRect l="-3664" t="-5683" r="-85893" b="-71205"/>
            </a:stretch>
          </a:blipFill>
        </p:spPr>
      </p:sp>
      <p:sp>
        <p:nvSpPr>
          <p:cNvPr name="TextBox 7" id="7"/>
          <p:cNvSpPr txBox="true"/>
          <p:nvPr/>
        </p:nvSpPr>
        <p:spPr>
          <a:xfrm rot="0">
            <a:off x="1519175" y="2376638"/>
            <a:ext cx="7134350" cy="2613025"/>
          </a:xfrm>
          <a:prstGeom prst="rect">
            <a:avLst/>
          </a:prstGeom>
        </p:spPr>
        <p:txBody>
          <a:bodyPr anchor="t" rtlCol="false" tIns="0" lIns="0" bIns="0" rIns="0">
            <a:spAutoFit/>
          </a:bodyPr>
          <a:lstStyle/>
          <a:p>
            <a:pPr algn="ctr">
              <a:lnSpc>
                <a:spcPts val="3500"/>
              </a:lnSpc>
            </a:pPr>
            <a:r>
              <a:rPr lang="en-US" sz="2500">
                <a:solidFill>
                  <a:srgbClr val="E5DDC8"/>
                </a:solidFill>
                <a:latin typeface="Zenaida"/>
              </a:rPr>
              <a:t>A war dance is a dance involving mock combat, usually in reference to tribal warrior</a:t>
            </a:r>
          </a:p>
          <a:p>
            <a:pPr algn="ctr">
              <a:lnSpc>
                <a:spcPts val="3500"/>
              </a:lnSpc>
            </a:pPr>
            <a:r>
              <a:rPr lang="en-US" sz="2500">
                <a:solidFill>
                  <a:srgbClr val="E5DDC8"/>
                </a:solidFill>
                <a:latin typeface="Zenaida"/>
              </a:rPr>
              <a:t>societies where such dances were performed as a ritual connected with endemic</a:t>
            </a:r>
          </a:p>
          <a:p>
            <a:pPr algn="ctr">
              <a:lnSpc>
                <a:spcPts val="3500"/>
              </a:lnSpc>
            </a:pPr>
            <a:r>
              <a:rPr lang="en-US" sz="2500">
                <a:solidFill>
                  <a:srgbClr val="E5DDC8"/>
                </a:solidFill>
                <a:latin typeface="Zenaida"/>
              </a:rPr>
              <a:t>warfare.</a:t>
            </a:r>
          </a:p>
          <a:p>
            <a:pPr algn="ctr" marL="0" indent="0" lvl="0">
              <a:lnSpc>
                <a:spcPts val="3500"/>
              </a:lnSpc>
              <a:spcBef>
                <a:spcPct val="0"/>
              </a:spcBef>
            </a:pPr>
          </a:p>
        </p:txBody>
      </p:sp>
      <p:sp>
        <p:nvSpPr>
          <p:cNvPr name="TextBox 8" id="8"/>
          <p:cNvSpPr txBox="true"/>
          <p:nvPr/>
        </p:nvSpPr>
        <p:spPr>
          <a:xfrm rot="0">
            <a:off x="9737026" y="2424263"/>
            <a:ext cx="6929248" cy="838200"/>
          </a:xfrm>
          <a:prstGeom prst="rect">
            <a:avLst/>
          </a:prstGeom>
        </p:spPr>
        <p:txBody>
          <a:bodyPr anchor="t" rtlCol="false" tIns="0" lIns="0" bIns="0" rIns="0">
            <a:spAutoFit/>
          </a:bodyPr>
          <a:lstStyle/>
          <a:p>
            <a:pPr algn="ctr">
              <a:lnSpc>
                <a:spcPts val="6612"/>
              </a:lnSpc>
            </a:pPr>
            <a:r>
              <a:rPr lang="en-US" sz="5510">
                <a:solidFill>
                  <a:srgbClr val="FFD180"/>
                </a:solidFill>
                <a:latin typeface="Belina"/>
              </a:rPr>
              <a:t>Sagayan</a:t>
            </a:r>
          </a:p>
        </p:txBody>
      </p:sp>
      <p:sp>
        <p:nvSpPr>
          <p:cNvPr name="TextBox 9" id="9"/>
          <p:cNvSpPr txBox="true"/>
          <p:nvPr/>
        </p:nvSpPr>
        <p:spPr>
          <a:xfrm rot="0">
            <a:off x="9634475" y="3570438"/>
            <a:ext cx="7134350" cy="2613025"/>
          </a:xfrm>
          <a:prstGeom prst="rect">
            <a:avLst/>
          </a:prstGeom>
        </p:spPr>
        <p:txBody>
          <a:bodyPr anchor="t" rtlCol="false" tIns="0" lIns="0" bIns="0" rIns="0">
            <a:spAutoFit/>
          </a:bodyPr>
          <a:lstStyle/>
          <a:p>
            <a:pPr algn="ctr" marL="0" indent="0" lvl="0">
              <a:lnSpc>
                <a:spcPts val="3500"/>
              </a:lnSpc>
              <a:spcBef>
                <a:spcPct val="0"/>
              </a:spcBef>
            </a:pPr>
            <a:r>
              <a:rPr lang="en-US" sz="2500">
                <a:solidFill>
                  <a:srgbClr val="E5DDC8"/>
                </a:solidFill>
                <a:latin typeface="Zenaida"/>
              </a:rPr>
              <a:t>A philippine war dance performed by both the Maguindanao and Maranao depicting in dramatic fashion the steps their hero, Prince Bantugan, took upon wearing his armaments, the war he fought in, and his subsequent victory afterwards. </a:t>
            </a:r>
          </a:p>
        </p:txBody>
      </p:sp>
      <p:sp>
        <p:nvSpPr>
          <p:cNvPr name="Freeform 10" id="10"/>
          <p:cNvSpPr/>
          <p:nvPr/>
        </p:nvSpPr>
        <p:spPr>
          <a:xfrm flipH="true" flipV="false" rot="0">
            <a:off x="2354458" y="5345263"/>
            <a:ext cx="5463783" cy="8301328"/>
          </a:xfrm>
          <a:custGeom>
            <a:avLst/>
            <a:gdLst/>
            <a:ahLst/>
            <a:cxnLst/>
            <a:rect r="r" b="b" t="t" l="l"/>
            <a:pathLst>
              <a:path h="8301328" w="5463783">
                <a:moveTo>
                  <a:pt x="5463784" y="0"/>
                </a:moveTo>
                <a:lnTo>
                  <a:pt x="0" y="0"/>
                </a:lnTo>
                <a:lnTo>
                  <a:pt x="0" y="8301328"/>
                </a:lnTo>
                <a:lnTo>
                  <a:pt x="5463784" y="8301328"/>
                </a:lnTo>
                <a:lnTo>
                  <a:pt x="546378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778420" y="6539063"/>
            <a:ext cx="8846461" cy="7833139"/>
          </a:xfrm>
          <a:custGeom>
            <a:avLst/>
            <a:gdLst/>
            <a:ahLst/>
            <a:cxnLst/>
            <a:rect r="r" b="b" t="t" l="l"/>
            <a:pathLst>
              <a:path h="7833139" w="8846461">
                <a:moveTo>
                  <a:pt x="0" y="0"/>
                </a:moveTo>
                <a:lnTo>
                  <a:pt x="8846460" y="0"/>
                </a:lnTo>
                <a:lnTo>
                  <a:pt x="8846460" y="7833139"/>
                </a:lnTo>
                <a:lnTo>
                  <a:pt x="0" y="7833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900458" y="443157"/>
            <a:ext cx="8726335"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War Dance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444" r="0" b="-38444"/>
            </a:stretch>
          </a:blipFill>
        </p:spPr>
      </p:sp>
      <p:pic>
        <p:nvPicPr>
          <p:cNvPr name="Picture 3" id="3"/>
          <p:cNvPicPr>
            <a:picLocks noChangeAspect="true"/>
          </p:cNvPicPr>
          <p:nvPr>
            <a:videoFile r:link="rId4"/>
          </p:nvPr>
        </p:nvPicPr>
        <p:blipFill>
          <a:blip r:embed="rId3"/>
          <a:stretch>
            <a:fillRect/>
          </a:stretch>
        </p:blipFill>
        <p:spPr>
          <a:xfrm rot="0">
            <a:off x="1828800" y="1028700"/>
            <a:ext cx="14630400" cy="8229599"/>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313775" y="341820"/>
            <a:ext cx="6926201" cy="1571625"/>
          </a:xfrm>
          <a:prstGeom prst="rect">
            <a:avLst/>
          </a:prstGeom>
        </p:spPr>
        <p:txBody>
          <a:bodyPr anchor="t" rtlCol="false" tIns="0" lIns="0" bIns="0" rIns="0">
            <a:spAutoFit/>
          </a:bodyPr>
          <a:lstStyle/>
          <a:p>
            <a:pPr algn="ctr">
              <a:lnSpc>
                <a:spcPts val="12312"/>
              </a:lnSpc>
            </a:pPr>
            <a:r>
              <a:rPr lang="en-US" sz="10260">
                <a:solidFill>
                  <a:srgbClr val="FFD180"/>
                </a:solidFill>
                <a:latin typeface="Belina"/>
              </a:rPr>
              <a:t>Sagayan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999611">
            <a:off x="5202483" y="2340477"/>
            <a:ext cx="10183769" cy="7053203"/>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718871">
            <a:off x="8952017" y="2156731"/>
            <a:ext cx="4725703" cy="7024285"/>
            <a:chOff x="0" y="0"/>
            <a:chExt cx="3175000" cy="4719320"/>
          </a:xfrm>
        </p:grpSpPr>
        <p:sp>
          <p:nvSpPr>
            <p:cNvPr name="Freeform 7" id="7"/>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8" id="8"/>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9" id="9"/>
          <p:cNvSpPr/>
          <p:nvPr/>
        </p:nvSpPr>
        <p:spPr>
          <a:xfrm flipH="false" flipV="false" rot="-331097">
            <a:off x="1183648" y="1456896"/>
            <a:ext cx="11302659" cy="8305899"/>
          </a:xfrm>
          <a:custGeom>
            <a:avLst/>
            <a:gdLst/>
            <a:ahLst/>
            <a:cxnLst/>
            <a:rect r="r" b="b" t="t" l="l"/>
            <a:pathLst>
              <a:path h="8305899" w="11302659">
                <a:moveTo>
                  <a:pt x="0" y="0"/>
                </a:moveTo>
                <a:lnTo>
                  <a:pt x="11302659" y="0"/>
                </a:lnTo>
                <a:lnTo>
                  <a:pt x="11302659" y="8305899"/>
                </a:lnTo>
                <a:lnTo>
                  <a:pt x="0" y="8305899"/>
                </a:lnTo>
                <a:lnTo>
                  <a:pt x="0" y="0"/>
                </a:lnTo>
                <a:close/>
              </a:path>
            </a:pathLst>
          </a:custGeom>
          <a:blipFill>
            <a:blip r:embed="rId7"/>
            <a:stretch>
              <a:fillRect l="0" t="0" r="0" b="0"/>
            </a:stretch>
          </a:blipFill>
        </p:spPr>
      </p:sp>
      <p:sp>
        <p:nvSpPr>
          <p:cNvPr name="Freeform 10" id="10"/>
          <p:cNvSpPr/>
          <p:nvPr/>
        </p:nvSpPr>
        <p:spPr>
          <a:xfrm flipH="false" flipV="false" rot="8718388">
            <a:off x="11706094" y="6808311"/>
            <a:ext cx="12128005" cy="7794293"/>
          </a:xfrm>
          <a:custGeom>
            <a:avLst/>
            <a:gdLst/>
            <a:ahLst/>
            <a:cxnLst/>
            <a:rect r="r" b="b" t="t" l="l"/>
            <a:pathLst>
              <a:path h="7794293" w="12128005">
                <a:moveTo>
                  <a:pt x="0" y="0"/>
                </a:moveTo>
                <a:lnTo>
                  <a:pt x="12128005" y="0"/>
                </a:lnTo>
                <a:lnTo>
                  <a:pt x="12128005" y="7794294"/>
                </a:lnTo>
                <a:lnTo>
                  <a:pt x="0" y="7794294"/>
                </a:lnTo>
                <a:lnTo>
                  <a:pt x="0" y="0"/>
                </a:lnTo>
                <a:close/>
              </a:path>
            </a:pathLst>
          </a:custGeom>
          <a:blipFill>
            <a:blip r:embed="rId8"/>
            <a:stretch>
              <a:fillRect l="0" t="0" r="0" b="0"/>
            </a:stretch>
          </a:blipFill>
        </p:spPr>
      </p:sp>
      <p:sp>
        <p:nvSpPr>
          <p:cNvPr name="Freeform 11" id="11"/>
          <p:cNvSpPr/>
          <p:nvPr/>
        </p:nvSpPr>
        <p:spPr>
          <a:xfrm flipH="false" flipV="false" rot="588402">
            <a:off x="10424312" y="3730792"/>
            <a:ext cx="4870333" cy="4833662"/>
          </a:xfrm>
          <a:custGeom>
            <a:avLst/>
            <a:gdLst/>
            <a:ahLst/>
            <a:cxnLst/>
            <a:rect r="r" b="b" t="t" l="l"/>
            <a:pathLst>
              <a:path h="4833662" w="4870333">
                <a:moveTo>
                  <a:pt x="0" y="0"/>
                </a:moveTo>
                <a:lnTo>
                  <a:pt x="4870333" y="0"/>
                </a:lnTo>
                <a:lnTo>
                  <a:pt x="4870333" y="4833661"/>
                </a:lnTo>
                <a:lnTo>
                  <a:pt x="0" y="4833661"/>
                </a:lnTo>
                <a:lnTo>
                  <a:pt x="0" y="0"/>
                </a:lnTo>
                <a:close/>
              </a:path>
            </a:pathLst>
          </a:custGeom>
          <a:blipFill>
            <a:blip r:embed="rId9"/>
            <a:stretch>
              <a:fillRect l="-32865" t="-4176" r="-29904" b="-7756"/>
            </a:stretch>
          </a:blipFill>
        </p:spPr>
      </p:sp>
      <p:sp>
        <p:nvSpPr>
          <p:cNvPr name="Freeform 12" id="12"/>
          <p:cNvSpPr/>
          <p:nvPr/>
        </p:nvSpPr>
        <p:spPr>
          <a:xfrm flipH="false" flipV="false" rot="-3251596">
            <a:off x="16227377" y="-1064677"/>
            <a:ext cx="3085439" cy="7167733"/>
          </a:xfrm>
          <a:custGeom>
            <a:avLst/>
            <a:gdLst/>
            <a:ahLst/>
            <a:cxnLst/>
            <a:rect r="r" b="b" t="t" l="l"/>
            <a:pathLst>
              <a:path h="7167733" w="3085439">
                <a:moveTo>
                  <a:pt x="0" y="0"/>
                </a:moveTo>
                <a:lnTo>
                  <a:pt x="3085439" y="0"/>
                </a:lnTo>
                <a:lnTo>
                  <a:pt x="3085439" y="7167733"/>
                </a:lnTo>
                <a:lnTo>
                  <a:pt x="0" y="7167733"/>
                </a:lnTo>
                <a:lnTo>
                  <a:pt x="0" y="0"/>
                </a:lnTo>
                <a:close/>
              </a:path>
            </a:pathLst>
          </a:custGeom>
          <a:blipFill>
            <a:blip r:embed="rId10"/>
            <a:stretch>
              <a:fillRect l="-36935" t="0" r="-17839" b="0"/>
            </a:stretch>
          </a:blipFill>
        </p:spPr>
      </p:sp>
      <p:sp>
        <p:nvSpPr>
          <p:cNvPr name="Freeform 13" id="13"/>
          <p:cNvSpPr/>
          <p:nvPr/>
        </p:nvSpPr>
        <p:spPr>
          <a:xfrm flipH="false" flipV="false" rot="-856592">
            <a:off x="15465896" y="7138800"/>
            <a:ext cx="3586808" cy="5383577"/>
          </a:xfrm>
          <a:custGeom>
            <a:avLst/>
            <a:gdLst/>
            <a:ahLst/>
            <a:cxnLst/>
            <a:rect r="r" b="b" t="t" l="l"/>
            <a:pathLst>
              <a:path h="5383577" w="3586808">
                <a:moveTo>
                  <a:pt x="0" y="0"/>
                </a:moveTo>
                <a:lnTo>
                  <a:pt x="3586808" y="0"/>
                </a:lnTo>
                <a:lnTo>
                  <a:pt x="3586808" y="5383577"/>
                </a:lnTo>
                <a:lnTo>
                  <a:pt x="0" y="5383577"/>
                </a:lnTo>
                <a:lnTo>
                  <a:pt x="0" y="0"/>
                </a:lnTo>
                <a:close/>
              </a:path>
            </a:pathLst>
          </a:custGeom>
          <a:blipFill>
            <a:blip r:embed="rId11"/>
            <a:stretch>
              <a:fillRect l="0" t="0" r="0" b="0"/>
            </a:stretch>
          </a:blipFill>
        </p:spPr>
      </p:sp>
      <p:sp>
        <p:nvSpPr>
          <p:cNvPr name="Freeform 14" id="14"/>
          <p:cNvSpPr/>
          <p:nvPr/>
        </p:nvSpPr>
        <p:spPr>
          <a:xfrm flipH="false" flipV="false" rot="27259">
            <a:off x="6045169" y="1048914"/>
            <a:ext cx="1077748" cy="1098342"/>
          </a:xfrm>
          <a:custGeom>
            <a:avLst/>
            <a:gdLst/>
            <a:ahLst/>
            <a:cxnLst/>
            <a:rect r="r" b="b" t="t" l="l"/>
            <a:pathLst>
              <a:path h="1098342" w="1077748">
                <a:moveTo>
                  <a:pt x="0" y="0"/>
                </a:moveTo>
                <a:lnTo>
                  <a:pt x="1077748" y="0"/>
                </a:lnTo>
                <a:lnTo>
                  <a:pt x="1077748" y="1098342"/>
                </a:lnTo>
                <a:lnTo>
                  <a:pt x="0" y="1098342"/>
                </a:lnTo>
                <a:lnTo>
                  <a:pt x="0" y="0"/>
                </a:lnTo>
                <a:close/>
              </a:path>
            </a:pathLst>
          </a:custGeom>
          <a:blipFill>
            <a:blip r:embed="rId12"/>
            <a:stretch>
              <a:fillRect l="0" t="0" r="0" b="0"/>
            </a:stretch>
          </a:blipFill>
        </p:spPr>
      </p:sp>
      <p:sp>
        <p:nvSpPr>
          <p:cNvPr name="Freeform 15" id="15"/>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13"/>
            <a:stretch>
              <a:fillRect l="0" t="0" r="0" b="0"/>
            </a:stretch>
          </a:blipFill>
        </p:spPr>
      </p:sp>
      <p:sp>
        <p:nvSpPr>
          <p:cNvPr name="Freeform 16" id="16"/>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4"/>
            <a:stretch>
              <a:fillRect l="0" t="0" r="0" b="0"/>
            </a:stretch>
          </a:blipFill>
        </p:spPr>
      </p:sp>
      <p:sp>
        <p:nvSpPr>
          <p:cNvPr name="Freeform 17" id="17"/>
          <p:cNvSpPr/>
          <p:nvPr/>
        </p:nvSpPr>
        <p:spPr>
          <a:xfrm flipH="false" flipV="false" rot="586716">
            <a:off x="10763165" y="4043641"/>
            <a:ext cx="4192627" cy="4207964"/>
          </a:xfrm>
          <a:custGeom>
            <a:avLst/>
            <a:gdLst/>
            <a:ahLst/>
            <a:cxnLst/>
            <a:rect r="r" b="b" t="t" l="l"/>
            <a:pathLst>
              <a:path h="4207964" w="4192627">
                <a:moveTo>
                  <a:pt x="0" y="0"/>
                </a:moveTo>
                <a:lnTo>
                  <a:pt x="4192627" y="0"/>
                </a:lnTo>
                <a:lnTo>
                  <a:pt x="4192627" y="4207964"/>
                </a:lnTo>
                <a:lnTo>
                  <a:pt x="0" y="4207964"/>
                </a:lnTo>
                <a:lnTo>
                  <a:pt x="0" y="0"/>
                </a:lnTo>
                <a:close/>
              </a:path>
            </a:pathLst>
          </a:custGeom>
          <a:blipFill>
            <a:blip r:embed="rId15"/>
            <a:stretch>
              <a:fillRect l="-25049" t="0" r="-25049" b="0"/>
            </a:stretch>
          </a:blipFill>
        </p:spPr>
      </p:sp>
      <p:sp>
        <p:nvSpPr>
          <p:cNvPr name="TextBox 18" id="18"/>
          <p:cNvSpPr txBox="true"/>
          <p:nvPr/>
        </p:nvSpPr>
        <p:spPr>
          <a:xfrm rot="-262989">
            <a:off x="2377470" y="2483251"/>
            <a:ext cx="7504548" cy="1729435"/>
          </a:xfrm>
          <a:prstGeom prst="rect">
            <a:avLst/>
          </a:prstGeom>
        </p:spPr>
        <p:txBody>
          <a:bodyPr anchor="t" rtlCol="false" tIns="0" lIns="0" bIns="0" rIns="0">
            <a:spAutoFit/>
          </a:bodyPr>
          <a:lstStyle/>
          <a:p>
            <a:pPr algn="ctr">
              <a:lnSpc>
                <a:spcPts val="6786"/>
              </a:lnSpc>
            </a:pPr>
            <a:r>
              <a:rPr lang="en-US" sz="6006" spc="36">
                <a:solidFill>
                  <a:srgbClr val="605048"/>
                </a:solidFill>
                <a:latin typeface="Carelia Bold"/>
              </a:rPr>
              <a:t>Talking about </a:t>
            </a:r>
          </a:p>
          <a:p>
            <a:pPr algn="ctr" marL="0" indent="0" lvl="0">
              <a:lnSpc>
                <a:spcPts val="6786"/>
              </a:lnSpc>
            </a:pPr>
            <a:r>
              <a:rPr lang="en-US" sz="6006" spc="36">
                <a:solidFill>
                  <a:srgbClr val="605048"/>
                </a:solidFill>
                <a:latin typeface="Carelia Bold"/>
              </a:rPr>
              <a:t>Folk Dance (2)</a:t>
            </a:r>
          </a:p>
        </p:txBody>
      </p:sp>
      <p:sp>
        <p:nvSpPr>
          <p:cNvPr name="TextBox 19" id="19"/>
          <p:cNvSpPr txBox="true"/>
          <p:nvPr/>
        </p:nvSpPr>
        <p:spPr>
          <a:xfrm rot="-260771">
            <a:off x="3337799" y="4226720"/>
            <a:ext cx="6080316" cy="4044325"/>
          </a:xfrm>
          <a:prstGeom prst="rect">
            <a:avLst/>
          </a:prstGeom>
        </p:spPr>
        <p:txBody>
          <a:bodyPr anchor="t" rtlCol="false" tIns="0" lIns="0" bIns="0" rIns="0">
            <a:spAutoFit/>
          </a:bodyPr>
          <a:lstStyle/>
          <a:p>
            <a:pPr algn="ctr">
              <a:lnSpc>
                <a:spcPts val="3561"/>
              </a:lnSpc>
            </a:pPr>
            <a:r>
              <a:rPr lang="en-US" sz="2544">
                <a:solidFill>
                  <a:srgbClr val="605048"/>
                </a:solidFill>
                <a:latin typeface="Glacial Indifference"/>
              </a:rPr>
              <a:t>Folk Literature such as Folk Dance, features not only the culture itself but also how it reflects the life of the community of a country or region, since folk dances emphasize the tradition on how the dances showcase the region or community, bounded by their origins, on how these dances have originated based on their experiences, inheritances or innovations.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20" t="-42089" r="-1800" b="-43369"/>
            </a:stretch>
          </a:blipFill>
        </p:spPr>
      </p:sp>
      <p:sp>
        <p:nvSpPr>
          <p:cNvPr name="Freeform 3" id="3"/>
          <p:cNvSpPr/>
          <p:nvPr/>
        </p:nvSpPr>
        <p:spPr>
          <a:xfrm flipH="false" flipV="false" rot="0">
            <a:off x="15903465" y="4206741"/>
            <a:ext cx="1355835" cy="936759"/>
          </a:xfrm>
          <a:custGeom>
            <a:avLst/>
            <a:gdLst/>
            <a:ahLst/>
            <a:cxnLst/>
            <a:rect r="r" b="b" t="t" l="l"/>
            <a:pathLst>
              <a:path h="936759" w="1355835">
                <a:moveTo>
                  <a:pt x="0" y="0"/>
                </a:moveTo>
                <a:lnTo>
                  <a:pt x="1355835" y="0"/>
                </a:lnTo>
                <a:lnTo>
                  <a:pt x="1355835" y="936759"/>
                </a:lnTo>
                <a:lnTo>
                  <a:pt x="0" y="936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01636" y="4893814"/>
            <a:ext cx="13884729" cy="3603388"/>
          </a:xfrm>
          <a:prstGeom prst="rect">
            <a:avLst/>
          </a:prstGeom>
        </p:spPr>
        <p:txBody>
          <a:bodyPr anchor="t" rtlCol="false" tIns="0" lIns="0" bIns="0" rIns="0">
            <a:spAutoFit/>
          </a:bodyPr>
          <a:lstStyle/>
          <a:p>
            <a:pPr algn="ctr">
              <a:lnSpc>
                <a:spcPts val="7170"/>
              </a:lnSpc>
            </a:pPr>
            <a:r>
              <a:rPr lang="en-US" sz="5432">
                <a:solidFill>
                  <a:srgbClr val="222222"/>
                </a:solidFill>
                <a:latin typeface="TC Milo"/>
              </a:rPr>
              <a:t>Folk dances came about as a form of recreational community involvement, </a:t>
            </a:r>
          </a:p>
          <a:p>
            <a:pPr algn="ctr">
              <a:lnSpc>
                <a:spcPts val="7170"/>
              </a:lnSpc>
            </a:pPr>
            <a:r>
              <a:rPr lang="en-US" sz="5432">
                <a:solidFill>
                  <a:srgbClr val="222222"/>
                </a:solidFill>
                <a:latin typeface="TC Milo"/>
              </a:rPr>
              <a:t>a way to bring people together, celebrate, and have fun as a group</a:t>
            </a:r>
          </a:p>
        </p:txBody>
      </p:sp>
      <p:sp>
        <p:nvSpPr>
          <p:cNvPr name="Freeform 5" id="5"/>
          <p:cNvSpPr/>
          <p:nvPr/>
        </p:nvSpPr>
        <p:spPr>
          <a:xfrm flipH="false" flipV="false" rot="-10800000">
            <a:off x="1028700" y="4206741"/>
            <a:ext cx="1355835" cy="936759"/>
          </a:xfrm>
          <a:custGeom>
            <a:avLst/>
            <a:gdLst/>
            <a:ahLst/>
            <a:cxnLst/>
            <a:rect r="r" b="b" t="t" l="l"/>
            <a:pathLst>
              <a:path h="936759" w="1355835">
                <a:moveTo>
                  <a:pt x="0" y="0"/>
                </a:moveTo>
                <a:lnTo>
                  <a:pt x="1355835" y="0"/>
                </a:lnTo>
                <a:lnTo>
                  <a:pt x="1355835" y="936759"/>
                </a:lnTo>
                <a:lnTo>
                  <a:pt x="0" y="936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4232563" y="-152039"/>
            <a:ext cx="8832839" cy="4597694"/>
            <a:chOff x="0" y="0"/>
            <a:chExt cx="11777118" cy="6130259"/>
          </a:xfrm>
        </p:grpSpPr>
        <p:sp>
          <p:nvSpPr>
            <p:cNvPr name="Freeform 7" id="7"/>
            <p:cNvSpPr/>
            <p:nvPr/>
          </p:nvSpPr>
          <p:spPr>
            <a:xfrm flipH="false" flipV="false" rot="166846">
              <a:off x="81269" y="2218463"/>
              <a:ext cx="11614580" cy="3632196"/>
            </a:xfrm>
            <a:custGeom>
              <a:avLst/>
              <a:gdLst/>
              <a:ahLst/>
              <a:cxnLst/>
              <a:rect r="r" b="b" t="t" l="l"/>
              <a:pathLst>
                <a:path h="3632196" w="11614580">
                  <a:moveTo>
                    <a:pt x="0" y="0"/>
                  </a:moveTo>
                  <a:lnTo>
                    <a:pt x="11614580" y="0"/>
                  </a:lnTo>
                  <a:lnTo>
                    <a:pt x="11614580" y="3632195"/>
                  </a:lnTo>
                  <a:lnTo>
                    <a:pt x="0" y="3632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666725" y="3152851"/>
              <a:ext cx="7180889" cy="1753893"/>
            </a:xfrm>
            <a:prstGeom prst="rect">
              <a:avLst/>
            </a:prstGeom>
          </p:spPr>
          <p:txBody>
            <a:bodyPr anchor="t" rtlCol="false" tIns="0" lIns="0" bIns="0" rIns="0">
              <a:spAutoFit/>
            </a:bodyPr>
            <a:lstStyle/>
            <a:p>
              <a:pPr algn="ctr" marL="0" indent="0" lvl="0">
                <a:lnSpc>
                  <a:spcPts val="10237"/>
                </a:lnSpc>
              </a:pPr>
              <a:r>
                <a:rPr lang="en-US" sz="8602">
                  <a:solidFill>
                    <a:srgbClr val="000000"/>
                  </a:solidFill>
                  <a:latin typeface="TC Milo Bold"/>
                </a:rPr>
                <a:t>Furthermore....</a:t>
              </a:r>
            </a:p>
          </p:txBody>
        </p:sp>
        <p:sp>
          <p:nvSpPr>
            <p:cNvPr name="Freeform 9" id="9"/>
            <p:cNvSpPr/>
            <p:nvPr/>
          </p:nvSpPr>
          <p:spPr>
            <a:xfrm flipH="false" flipV="false" rot="2362186">
              <a:off x="4958060" y="460628"/>
              <a:ext cx="2154439" cy="1962498"/>
            </a:xfrm>
            <a:custGeom>
              <a:avLst/>
              <a:gdLst/>
              <a:ahLst/>
              <a:cxnLst/>
              <a:rect r="r" b="b" t="t" l="l"/>
              <a:pathLst>
                <a:path h="1962498" w="2154439">
                  <a:moveTo>
                    <a:pt x="0" y="0"/>
                  </a:moveTo>
                  <a:lnTo>
                    <a:pt x="2154438" y="0"/>
                  </a:lnTo>
                  <a:lnTo>
                    <a:pt x="2154438" y="1962498"/>
                  </a:lnTo>
                  <a:lnTo>
                    <a:pt x="0" y="1962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sp>
        <p:nvSpPr>
          <p:cNvPr name="TextBox 3" id="3"/>
          <p:cNvSpPr txBox="true"/>
          <p:nvPr/>
        </p:nvSpPr>
        <p:spPr>
          <a:xfrm rot="0">
            <a:off x="1028700" y="654109"/>
            <a:ext cx="8609561" cy="4762583"/>
          </a:xfrm>
          <a:prstGeom prst="rect">
            <a:avLst/>
          </a:prstGeom>
        </p:spPr>
        <p:txBody>
          <a:bodyPr anchor="t" rtlCol="false" tIns="0" lIns="0" bIns="0" rIns="0">
            <a:spAutoFit/>
          </a:bodyPr>
          <a:lstStyle/>
          <a:p>
            <a:pPr>
              <a:lnSpc>
                <a:spcPts val="7556"/>
              </a:lnSpc>
            </a:pPr>
            <a:r>
              <a:rPr lang="en-US" sz="5397">
                <a:solidFill>
                  <a:srgbClr val="000000"/>
                </a:solidFill>
                <a:latin typeface="League Spartan"/>
              </a:rPr>
              <a:t>CLASSIFICATION OF DANCES IN THE PHILIPPINES ACCORDING TO TRADITIONAL GROUPS</a:t>
            </a:r>
          </a:p>
        </p:txBody>
      </p:sp>
      <p:sp>
        <p:nvSpPr>
          <p:cNvPr name="Freeform 4" id="4"/>
          <p:cNvSpPr/>
          <p:nvPr/>
        </p:nvSpPr>
        <p:spPr>
          <a:xfrm flipH="false" flipV="false" rot="0">
            <a:off x="8697927" y="316406"/>
            <a:ext cx="6705224" cy="9970594"/>
          </a:xfrm>
          <a:custGeom>
            <a:avLst/>
            <a:gdLst/>
            <a:ahLst/>
            <a:cxnLst/>
            <a:rect r="r" b="b" t="t" l="l"/>
            <a:pathLst>
              <a:path h="9970594" w="6705224">
                <a:moveTo>
                  <a:pt x="0" y="0"/>
                </a:moveTo>
                <a:lnTo>
                  <a:pt x="6705224" y="0"/>
                </a:lnTo>
                <a:lnTo>
                  <a:pt x="6705224" y="9970594"/>
                </a:lnTo>
                <a:lnTo>
                  <a:pt x="0" y="9970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78631" y="799529"/>
            <a:ext cx="3849359" cy="9004347"/>
          </a:xfrm>
          <a:custGeom>
            <a:avLst/>
            <a:gdLst/>
            <a:ahLst/>
            <a:cxnLst/>
            <a:rect r="r" b="b" t="t" l="l"/>
            <a:pathLst>
              <a:path h="9004347" w="3849359">
                <a:moveTo>
                  <a:pt x="0" y="0"/>
                </a:moveTo>
                <a:lnTo>
                  <a:pt x="3849359" y="0"/>
                </a:lnTo>
                <a:lnTo>
                  <a:pt x="3849359" y="9004348"/>
                </a:lnTo>
                <a:lnTo>
                  <a:pt x="0" y="9004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5558143"/>
            <a:ext cx="7166499" cy="3446731"/>
          </a:xfrm>
          <a:prstGeom prst="rect">
            <a:avLst/>
          </a:prstGeom>
        </p:spPr>
        <p:txBody>
          <a:bodyPr anchor="t" rtlCol="false" tIns="0" lIns="0" bIns="0" rIns="0">
            <a:spAutoFit/>
          </a:bodyPr>
          <a:lstStyle/>
          <a:p>
            <a:pPr>
              <a:lnSpc>
                <a:spcPts val="3465"/>
              </a:lnSpc>
            </a:pPr>
            <a:r>
              <a:rPr lang="en-US" sz="2475">
                <a:solidFill>
                  <a:srgbClr val="000000"/>
                </a:solidFill>
                <a:latin typeface="Canva Sans Bold"/>
              </a:rPr>
              <a:t>The Philippines is known for its rich and diverse cultural heritage, which is reflected in its traditional dances. These dances are often categorized based on the cultural groups or regions from which they originate. Here are some examples of traditional dance classifications in the Philippines according to different cultural or ethnic groups: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sp>
        <p:nvSpPr>
          <p:cNvPr name="Freeform 3" id="3"/>
          <p:cNvSpPr/>
          <p:nvPr/>
        </p:nvSpPr>
        <p:spPr>
          <a:xfrm flipH="false" flipV="false" rot="-810897">
            <a:off x="5716969" y="-187901"/>
            <a:ext cx="8052089" cy="11973367"/>
          </a:xfrm>
          <a:custGeom>
            <a:avLst/>
            <a:gdLst/>
            <a:ahLst/>
            <a:cxnLst/>
            <a:rect r="r" b="b" t="t" l="l"/>
            <a:pathLst>
              <a:path h="11973367" w="8052089">
                <a:moveTo>
                  <a:pt x="0" y="0"/>
                </a:moveTo>
                <a:lnTo>
                  <a:pt x="8052090" y="0"/>
                </a:lnTo>
                <a:lnTo>
                  <a:pt x="8052090" y="11973367"/>
                </a:lnTo>
                <a:lnTo>
                  <a:pt x="0" y="11973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41202" y="2791201"/>
            <a:ext cx="6518098" cy="4156174"/>
          </a:xfrm>
          <a:custGeom>
            <a:avLst/>
            <a:gdLst/>
            <a:ahLst/>
            <a:cxnLst/>
            <a:rect r="r" b="b" t="t" l="l"/>
            <a:pathLst>
              <a:path h="4156174" w="6518098">
                <a:moveTo>
                  <a:pt x="0" y="0"/>
                </a:moveTo>
                <a:lnTo>
                  <a:pt x="6518098" y="0"/>
                </a:lnTo>
                <a:lnTo>
                  <a:pt x="6518098" y="4156174"/>
                </a:lnTo>
                <a:lnTo>
                  <a:pt x="0" y="4156174"/>
                </a:lnTo>
                <a:lnTo>
                  <a:pt x="0" y="0"/>
                </a:lnTo>
                <a:close/>
              </a:path>
            </a:pathLst>
          </a:custGeom>
          <a:blipFill>
            <a:blip r:embed="rId5"/>
            <a:stretch>
              <a:fillRect l="0" t="0" r="0" b="-4095"/>
            </a:stretch>
          </a:blipFill>
        </p:spPr>
      </p:sp>
      <p:sp>
        <p:nvSpPr>
          <p:cNvPr name="TextBox 5" id="5"/>
          <p:cNvSpPr txBox="true"/>
          <p:nvPr/>
        </p:nvSpPr>
        <p:spPr>
          <a:xfrm rot="0">
            <a:off x="1028700" y="885825"/>
            <a:ext cx="9475516" cy="1265173"/>
          </a:xfrm>
          <a:prstGeom prst="rect">
            <a:avLst/>
          </a:prstGeom>
        </p:spPr>
        <p:txBody>
          <a:bodyPr anchor="t" rtlCol="false" tIns="0" lIns="0" bIns="0" rIns="0">
            <a:spAutoFit/>
          </a:bodyPr>
          <a:lstStyle/>
          <a:p>
            <a:pPr>
              <a:lnSpc>
                <a:spcPts val="10318"/>
              </a:lnSpc>
            </a:pPr>
            <a:r>
              <a:rPr lang="en-US" sz="7370">
                <a:solidFill>
                  <a:srgbClr val="000000"/>
                </a:solidFill>
                <a:latin typeface="League Spartan"/>
              </a:rPr>
              <a:t>LUZON REGION:</a:t>
            </a:r>
          </a:p>
        </p:txBody>
      </p:sp>
      <p:sp>
        <p:nvSpPr>
          <p:cNvPr name="TextBox 6" id="6"/>
          <p:cNvSpPr txBox="true"/>
          <p:nvPr/>
        </p:nvSpPr>
        <p:spPr>
          <a:xfrm rot="0">
            <a:off x="582473" y="2366035"/>
            <a:ext cx="9202925" cy="6892265"/>
          </a:xfrm>
          <a:prstGeom prst="rect">
            <a:avLst/>
          </a:prstGeom>
        </p:spPr>
        <p:txBody>
          <a:bodyPr anchor="t" rtlCol="false" tIns="0" lIns="0" bIns="0" rIns="0">
            <a:spAutoFit/>
          </a:bodyPr>
          <a:lstStyle/>
          <a:p>
            <a:pPr algn="just" marL="845970" indent="-422985" lvl="1">
              <a:lnSpc>
                <a:spcPts val="5485"/>
              </a:lnSpc>
              <a:buFont typeface="Arial"/>
              <a:buChar char="•"/>
            </a:pPr>
            <a:r>
              <a:rPr lang="en-US" sz="3918">
                <a:solidFill>
                  <a:srgbClr val="000000"/>
                </a:solidFill>
                <a:latin typeface="Canva Sans Bold Italics"/>
              </a:rPr>
              <a:t>IGOROT DANCES:</a:t>
            </a:r>
            <a:r>
              <a:rPr lang="en-US" sz="3918">
                <a:solidFill>
                  <a:srgbClr val="000000"/>
                </a:solidFill>
                <a:latin typeface="Canva Sans Bold"/>
              </a:rPr>
              <a:t> These dances are performed by the Igorot people of the Cor</a:t>
            </a:r>
            <a:r>
              <a:rPr lang="en-US" sz="3918">
                <a:solidFill>
                  <a:srgbClr val="000000"/>
                </a:solidFill>
                <a:latin typeface="Canva Sans Bold"/>
              </a:rPr>
              <a:t>dillera region. They often depict hunting, farming, and other aspects of their daily life. Examples include the Banga (pot) dance and Bendiyan (bamboo dance).</a:t>
            </a:r>
          </a:p>
          <a:p>
            <a:pPr algn="just">
              <a:lnSpc>
                <a:spcPts val="5485"/>
              </a:lnSpc>
            </a:pPr>
          </a:p>
          <a:p>
            <a:pPr algn="just">
              <a:lnSpc>
                <a:spcPts val="548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F4D00"/>
        </a:solidFill>
      </p:bgPr>
    </p:bg>
    <p:spTree>
      <p:nvGrpSpPr>
        <p:cNvPr id="1" name=""/>
        <p:cNvGrpSpPr/>
        <p:nvPr/>
      </p:nvGrpSpPr>
      <p:grpSpPr>
        <a:xfrm>
          <a:off x="0" y="0"/>
          <a:ext cx="0" cy="0"/>
          <a:chOff x="0" y="0"/>
          <a:chExt cx="0" cy="0"/>
        </a:xfrm>
      </p:grpSpPr>
      <p:sp>
        <p:nvSpPr>
          <p:cNvPr name="Freeform 2" id="2"/>
          <p:cNvSpPr/>
          <p:nvPr/>
        </p:nvSpPr>
        <p:spPr>
          <a:xfrm flipH="false" flipV="false" rot="0">
            <a:off x="-2917771" y="-3194199"/>
            <a:ext cx="23986409" cy="16580605"/>
          </a:xfrm>
          <a:custGeom>
            <a:avLst/>
            <a:gdLst/>
            <a:ahLst/>
            <a:cxnLst/>
            <a:rect r="r" b="b" t="t" l="l"/>
            <a:pathLst>
              <a:path h="16580605" w="23986409">
                <a:moveTo>
                  <a:pt x="0" y="0"/>
                </a:moveTo>
                <a:lnTo>
                  <a:pt x="23986409" y="0"/>
                </a:lnTo>
                <a:lnTo>
                  <a:pt x="23986409" y="16580605"/>
                </a:lnTo>
                <a:lnTo>
                  <a:pt x="0" y="16580605"/>
                </a:lnTo>
                <a:lnTo>
                  <a:pt x="0" y="0"/>
                </a:lnTo>
                <a:close/>
              </a:path>
            </a:pathLst>
          </a:custGeom>
          <a:blipFill>
            <a:blip r:embed="rId2"/>
            <a:stretch>
              <a:fillRect l="0" t="0" r="0" b="0"/>
            </a:stretch>
          </a:blipFill>
        </p:spPr>
      </p:sp>
      <p:pic>
        <p:nvPicPr>
          <p:cNvPr name="Picture 3" id="3"/>
          <p:cNvPicPr>
            <a:picLocks noChangeAspect="true"/>
          </p:cNvPicPr>
          <p:nvPr>
            <a:videoFile r:link="rId4"/>
          </p:nvPr>
        </p:nvPicPr>
        <p:blipFill>
          <a:blip r:embed="rId3"/>
          <a:stretch>
            <a:fillRect/>
          </a:stretch>
        </p:blipFill>
        <p:spPr>
          <a:xfrm rot="0">
            <a:off x="1959889" y="1263971"/>
            <a:ext cx="14231089" cy="8004987"/>
          </a:xfrm>
          <a:prstGeom prst="rect">
            <a:avLst/>
          </a:prstGeom>
        </p:spPr>
      </p:pic>
      <p:sp>
        <p:nvSpPr>
          <p:cNvPr name="Freeform 4" id="4"/>
          <p:cNvSpPr/>
          <p:nvPr/>
        </p:nvSpPr>
        <p:spPr>
          <a:xfrm flipH="false" flipV="false" rot="0">
            <a:off x="0" y="32737"/>
            <a:ext cx="7315200" cy="2462467"/>
          </a:xfrm>
          <a:custGeom>
            <a:avLst/>
            <a:gdLst/>
            <a:ahLst/>
            <a:cxnLst/>
            <a:rect r="r" b="b" t="t" l="l"/>
            <a:pathLst>
              <a:path h="2462467" w="7315200">
                <a:moveTo>
                  <a:pt x="0" y="0"/>
                </a:moveTo>
                <a:lnTo>
                  <a:pt x="7315200" y="0"/>
                </a:lnTo>
                <a:lnTo>
                  <a:pt x="7315200" y="2462467"/>
                </a:lnTo>
                <a:lnTo>
                  <a:pt x="0" y="2462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475854">
            <a:off x="2159118" y="58062"/>
            <a:ext cx="6135535" cy="1571625"/>
          </a:xfrm>
          <a:prstGeom prst="rect">
            <a:avLst/>
          </a:prstGeom>
        </p:spPr>
        <p:txBody>
          <a:bodyPr anchor="t" rtlCol="false" tIns="0" lIns="0" bIns="0" rIns="0">
            <a:spAutoFit/>
          </a:bodyPr>
          <a:lstStyle/>
          <a:p>
            <a:pPr>
              <a:lnSpc>
                <a:spcPts val="12312"/>
              </a:lnSpc>
            </a:pPr>
            <a:r>
              <a:rPr lang="en-US" sz="10260">
                <a:solidFill>
                  <a:srgbClr val="FFD180"/>
                </a:solidFill>
                <a:latin typeface="Belina"/>
              </a:rPr>
              <a:t>Banga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DAFrBXeNTTs</dc:identifier>
  <dcterms:modified xsi:type="dcterms:W3CDTF">2011-08-01T06:04:30Z</dcterms:modified>
  <cp:revision>1</cp:revision>
  <dc:title>introduction</dc:title>
</cp:coreProperties>
</file>